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5" r:id="rId9"/>
    <p:sldId id="267" r:id="rId10"/>
    <p:sldId id="268" r:id="rId11"/>
    <p:sldId id="269" r:id="rId12"/>
    <p:sldId id="272" r:id="rId13"/>
    <p:sldId id="270" r:id="rId14"/>
    <p:sldId id="277" r:id="rId15"/>
    <p:sldId id="278" r:id="rId16"/>
    <p:sldId id="264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-132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image" Target="../media/image16.jpeg" 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 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image" Target="../media/image16.jpeg" 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E3954-2254-4E5F-8F86-B7B446E147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CD4E0A8-BEC1-40BD-9D4C-6395F806DB50}">
      <dgm:prSet phldrT="[Text]" custT="1"/>
      <dgm:spPr/>
      <dgm:t>
        <a:bodyPr/>
        <a:lstStyle/>
        <a:p>
          <a:r>
            <a:rPr lang="en-IN" sz="2400" b="1" i="0" dirty="0">
              <a:solidFill>
                <a:schemeClr val="bg1"/>
              </a:solidFill>
            </a:rPr>
            <a:t>ISO 9001:2008</a:t>
          </a:r>
          <a:endParaRPr lang="en-IN" sz="2400" dirty="0">
            <a:solidFill>
              <a:schemeClr val="bg1"/>
            </a:solidFill>
          </a:endParaRPr>
        </a:p>
      </dgm:t>
    </dgm:pt>
    <dgm:pt modelId="{8070C93B-DEF3-4283-9177-C564C99C3E47}" type="parTrans" cxnId="{97F6BEED-B4FD-4D02-A2FD-1015C5B18410}">
      <dgm:prSet/>
      <dgm:spPr/>
      <dgm:t>
        <a:bodyPr/>
        <a:lstStyle/>
        <a:p>
          <a:endParaRPr lang="en-IN"/>
        </a:p>
      </dgm:t>
    </dgm:pt>
    <dgm:pt modelId="{94B8B38D-3114-4BAB-91CF-FAE825916A8F}" type="sibTrans" cxnId="{97F6BEED-B4FD-4D02-A2FD-1015C5B18410}">
      <dgm:prSet/>
      <dgm:spPr/>
      <dgm:t>
        <a:bodyPr/>
        <a:lstStyle/>
        <a:p>
          <a:endParaRPr lang="en-IN"/>
        </a:p>
      </dgm:t>
    </dgm:pt>
    <dgm:pt modelId="{6EC4854D-4CF9-433C-A6D9-552BBEEE960D}" type="pres">
      <dgm:prSet presAssocID="{B35E3954-2254-4E5F-8F86-B7B446E1470E}" presName="Name0" presStyleCnt="0">
        <dgm:presLayoutVars>
          <dgm:dir/>
          <dgm:animLvl val="lvl"/>
          <dgm:resizeHandles val="exact"/>
        </dgm:presLayoutVars>
      </dgm:prSet>
      <dgm:spPr/>
    </dgm:pt>
    <dgm:pt modelId="{6D1843BF-D0E0-4D74-8A29-3533285D749E}" type="pres">
      <dgm:prSet presAssocID="{9CD4E0A8-BEC1-40BD-9D4C-6395F806DB50}" presName="parTxOnly" presStyleLbl="node1" presStyleIdx="0" presStyleCnt="1" custScaleX="96296" custScaleY="55555" custLinFactNeighborY="0">
        <dgm:presLayoutVars>
          <dgm:chMax val="0"/>
          <dgm:chPref val="0"/>
          <dgm:bulletEnabled val="1"/>
        </dgm:presLayoutVars>
      </dgm:prSet>
      <dgm:spPr/>
    </dgm:pt>
  </dgm:ptLst>
  <dgm:cxnLst>
    <dgm:cxn modelId="{46A27007-DD74-4EF0-A5DA-9D18E9FC5B9A}" type="presOf" srcId="{B35E3954-2254-4E5F-8F86-B7B446E1470E}" destId="{6EC4854D-4CF9-433C-A6D9-552BBEEE960D}" srcOrd="0" destOrd="0" presId="urn:microsoft.com/office/officeart/2005/8/layout/chevron1"/>
    <dgm:cxn modelId="{7F804613-7DDF-4A92-94F5-5EE9E5A2F93E}" type="presOf" srcId="{9CD4E0A8-BEC1-40BD-9D4C-6395F806DB50}" destId="{6D1843BF-D0E0-4D74-8A29-3533285D749E}" srcOrd="0" destOrd="0" presId="urn:microsoft.com/office/officeart/2005/8/layout/chevron1"/>
    <dgm:cxn modelId="{97F6BEED-B4FD-4D02-A2FD-1015C5B18410}" srcId="{B35E3954-2254-4E5F-8F86-B7B446E1470E}" destId="{9CD4E0A8-BEC1-40BD-9D4C-6395F806DB50}" srcOrd="0" destOrd="0" parTransId="{8070C93B-DEF3-4283-9177-C564C99C3E47}" sibTransId="{94B8B38D-3114-4BAB-91CF-FAE825916A8F}"/>
    <dgm:cxn modelId="{2A1D4BA9-6B1C-4168-A0BE-72F8B130F7A8}" type="presParOf" srcId="{6EC4854D-4CF9-433C-A6D9-552BBEEE960D}" destId="{6D1843BF-D0E0-4D74-8A29-3533285D749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5E3954-2254-4E5F-8F86-B7B446E147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CD4E0A8-BEC1-40BD-9D4C-6395F806DB50}">
      <dgm:prSet phldrT="[Text]" custT="1"/>
      <dgm:spPr/>
      <dgm:t>
        <a:bodyPr/>
        <a:lstStyle/>
        <a:p>
          <a:r>
            <a:rPr lang="en-IN" sz="2400" b="1" i="0" dirty="0">
              <a:solidFill>
                <a:schemeClr val="bg1"/>
              </a:solidFill>
            </a:rPr>
            <a:t>CRISIL</a:t>
          </a:r>
          <a:endParaRPr lang="en-IN" sz="2400" dirty="0">
            <a:solidFill>
              <a:schemeClr val="bg1"/>
            </a:solidFill>
          </a:endParaRPr>
        </a:p>
      </dgm:t>
    </dgm:pt>
    <dgm:pt modelId="{8070C93B-DEF3-4283-9177-C564C99C3E47}" type="parTrans" cxnId="{97F6BEED-B4FD-4D02-A2FD-1015C5B18410}">
      <dgm:prSet/>
      <dgm:spPr/>
      <dgm:t>
        <a:bodyPr/>
        <a:lstStyle/>
        <a:p>
          <a:endParaRPr lang="en-IN"/>
        </a:p>
      </dgm:t>
    </dgm:pt>
    <dgm:pt modelId="{94B8B38D-3114-4BAB-91CF-FAE825916A8F}" type="sibTrans" cxnId="{97F6BEED-B4FD-4D02-A2FD-1015C5B18410}">
      <dgm:prSet/>
      <dgm:spPr/>
      <dgm:t>
        <a:bodyPr/>
        <a:lstStyle/>
        <a:p>
          <a:endParaRPr lang="en-IN"/>
        </a:p>
      </dgm:t>
    </dgm:pt>
    <dgm:pt modelId="{6EC4854D-4CF9-433C-A6D9-552BBEEE960D}" type="pres">
      <dgm:prSet presAssocID="{B35E3954-2254-4E5F-8F86-B7B446E1470E}" presName="Name0" presStyleCnt="0">
        <dgm:presLayoutVars>
          <dgm:dir/>
          <dgm:animLvl val="lvl"/>
          <dgm:resizeHandles val="exact"/>
        </dgm:presLayoutVars>
      </dgm:prSet>
      <dgm:spPr/>
    </dgm:pt>
    <dgm:pt modelId="{6D1843BF-D0E0-4D74-8A29-3533285D749E}" type="pres">
      <dgm:prSet presAssocID="{9CD4E0A8-BEC1-40BD-9D4C-6395F806DB50}" presName="parTxOnly" presStyleLbl="node1" presStyleIdx="0" presStyleCnt="1" custScaleX="96296" custScaleY="55555" custLinFactNeighborY="0">
        <dgm:presLayoutVars>
          <dgm:chMax val="0"/>
          <dgm:chPref val="0"/>
          <dgm:bulletEnabled val="1"/>
        </dgm:presLayoutVars>
      </dgm:prSet>
      <dgm:spPr/>
    </dgm:pt>
  </dgm:ptLst>
  <dgm:cxnLst>
    <dgm:cxn modelId="{C27C9A87-7804-4D98-9926-AF7A55E114E5}" type="presOf" srcId="{B35E3954-2254-4E5F-8F86-B7B446E1470E}" destId="{6EC4854D-4CF9-433C-A6D9-552BBEEE960D}" srcOrd="0" destOrd="0" presId="urn:microsoft.com/office/officeart/2005/8/layout/chevron1"/>
    <dgm:cxn modelId="{F541B6AF-8BB7-4B1E-883F-402B7C2620B1}" type="presOf" srcId="{9CD4E0A8-BEC1-40BD-9D4C-6395F806DB50}" destId="{6D1843BF-D0E0-4D74-8A29-3533285D749E}" srcOrd="0" destOrd="0" presId="urn:microsoft.com/office/officeart/2005/8/layout/chevron1"/>
    <dgm:cxn modelId="{97F6BEED-B4FD-4D02-A2FD-1015C5B18410}" srcId="{B35E3954-2254-4E5F-8F86-B7B446E1470E}" destId="{9CD4E0A8-BEC1-40BD-9D4C-6395F806DB50}" srcOrd="0" destOrd="0" parTransId="{8070C93B-DEF3-4283-9177-C564C99C3E47}" sibTransId="{94B8B38D-3114-4BAB-91CF-FAE825916A8F}"/>
    <dgm:cxn modelId="{C537CFD1-99B7-4958-AE3A-5EB69A7ED77E}" type="presParOf" srcId="{6EC4854D-4CF9-433C-A6D9-552BBEEE960D}" destId="{6D1843BF-D0E0-4D74-8A29-3533285D749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679B69-4633-4DB3-8959-01B1AED787F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F19496B-BBC6-4415-A392-05B7C5AD3640}">
      <dgm:prSet phldrT="[Text]" custT="1"/>
      <dgm:spPr/>
      <dgm:t>
        <a:bodyPr/>
        <a:lstStyle/>
        <a:p>
          <a:r>
            <a:rPr lang="en-IN" sz="1900" b="1" dirty="0">
              <a:latin typeface="Sitka Heading" pitchFamily="2" charset="0"/>
            </a:rPr>
            <a:t>THERMOSETTING POWDER</a:t>
          </a:r>
        </a:p>
      </dgm:t>
    </dgm:pt>
    <dgm:pt modelId="{0DA825AE-7B84-4F9C-8440-01FAA184EDE1}" type="parTrans" cxnId="{DA9DDB60-9D6A-40DA-BBC5-99157C2A5120}">
      <dgm:prSet/>
      <dgm:spPr/>
      <dgm:t>
        <a:bodyPr/>
        <a:lstStyle/>
        <a:p>
          <a:endParaRPr lang="en-IN"/>
        </a:p>
      </dgm:t>
    </dgm:pt>
    <dgm:pt modelId="{DF5CEF99-25A9-46AC-B2BD-F2C30C6E17CC}" type="sibTrans" cxnId="{DA9DDB60-9D6A-40DA-BBC5-99157C2A5120}">
      <dgm:prSet/>
      <dgm:spPr/>
      <dgm:t>
        <a:bodyPr/>
        <a:lstStyle/>
        <a:p>
          <a:endParaRPr lang="en-IN"/>
        </a:p>
      </dgm:t>
    </dgm:pt>
    <dgm:pt modelId="{7C9E062A-4FF3-43F7-900C-ADC5DE20A4F6}">
      <dgm:prSet phldrT="[Text]"/>
      <dgm:spPr/>
      <dgm:t>
        <a:bodyPr/>
        <a:lstStyle/>
        <a:p>
          <a:r>
            <a:rPr lang="en-IN" b="1" dirty="0">
              <a:latin typeface="Sitka Banner" pitchFamily="2" charset="0"/>
            </a:rPr>
            <a:t>PURE EPOXY</a:t>
          </a:r>
        </a:p>
      </dgm:t>
    </dgm:pt>
    <dgm:pt modelId="{97EC1F55-D0CB-4EBF-866E-384122CF7D94}" type="parTrans" cxnId="{CA8978A1-8002-48AA-A321-4335BBD29482}">
      <dgm:prSet/>
      <dgm:spPr/>
      <dgm:t>
        <a:bodyPr/>
        <a:lstStyle/>
        <a:p>
          <a:endParaRPr lang="en-IN"/>
        </a:p>
      </dgm:t>
    </dgm:pt>
    <dgm:pt modelId="{696CCFE3-E1CA-4A9D-8C79-82E229BE0E2C}" type="sibTrans" cxnId="{CA8978A1-8002-48AA-A321-4335BBD29482}">
      <dgm:prSet/>
      <dgm:spPr/>
      <dgm:t>
        <a:bodyPr/>
        <a:lstStyle/>
        <a:p>
          <a:endParaRPr lang="en-IN"/>
        </a:p>
      </dgm:t>
    </dgm:pt>
    <dgm:pt modelId="{DA46075A-8267-45AF-AF18-FB4BC82617B2}">
      <dgm:prSet phldrT="[Text]"/>
      <dgm:spPr/>
      <dgm:t>
        <a:bodyPr/>
        <a:lstStyle/>
        <a:p>
          <a:r>
            <a:rPr lang="en-IN" b="1" dirty="0">
              <a:latin typeface="Sitka Banner" pitchFamily="2" charset="0"/>
            </a:rPr>
            <a:t>EPOXY POLYESTER  (HYBRID)</a:t>
          </a:r>
        </a:p>
      </dgm:t>
    </dgm:pt>
    <dgm:pt modelId="{7103A98F-9E37-456C-9938-B0812DABB04E}" type="parTrans" cxnId="{503F2708-74DD-446A-93F1-7EE5A0BD6EB4}">
      <dgm:prSet/>
      <dgm:spPr/>
      <dgm:t>
        <a:bodyPr/>
        <a:lstStyle/>
        <a:p>
          <a:endParaRPr lang="en-IN"/>
        </a:p>
      </dgm:t>
    </dgm:pt>
    <dgm:pt modelId="{C18CFEF1-63AD-4DD5-9659-3CFFE45CF32B}" type="sibTrans" cxnId="{503F2708-74DD-446A-93F1-7EE5A0BD6EB4}">
      <dgm:prSet/>
      <dgm:spPr/>
      <dgm:t>
        <a:bodyPr/>
        <a:lstStyle/>
        <a:p>
          <a:endParaRPr lang="en-IN"/>
        </a:p>
      </dgm:t>
    </dgm:pt>
    <dgm:pt modelId="{9006F989-2B33-4772-8CCE-A2EEF64DE71C}">
      <dgm:prSet phldrT="[Text]" custT="1"/>
      <dgm:spPr/>
      <dgm:t>
        <a:bodyPr/>
        <a:lstStyle/>
        <a:p>
          <a:r>
            <a:rPr lang="en-IN" sz="2000" b="1" dirty="0">
              <a:latin typeface="Sitka Heading" pitchFamily="2" charset="0"/>
            </a:rPr>
            <a:t>FINISHES</a:t>
          </a:r>
        </a:p>
      </dgm:t>
    </dgm:pt>
    <dgm:pt modelId="{E197A760-7290-45E3-BE70-ADAC1B44E510}" type="parTrans" cxnId="{EAD777D8-DA5C-4591-9945-8E38FAF5C3C4}">
      <dgm:prSet/>
      <dgm:spPr/>
      <dgm:t>
        <a:bodyPr/>
        <a:lstStyle/>
        <a:p>
          <a:endParaRPr lang="en-IN"/>
        </a:p>
      </dgm:t>
    </dgm:pt>
    <dgm:pt modelId="{3D6BA73E-4904-460C-97F3-19F5FAF4C168}" type="sibTrans" cxnId="{EAD777D8-DA5C-4591-9945-8E38FAF5C3C4}">
      <dgm:prSet/>
      <dgm:spPr/>
      <dgm:t>
        <a:bodyPr/>
        <a:lstStyle/>
        <a:p>
          <a:endParaRPr lang="en-IN"/>
        </a:p>
      </dgm:t>
    </dgm:pt>
    <dgm:pt modelId="{D5CDBD99-E19B-4858-8D50-57BD72AF9022}">
      <dgm:prSet/>
      <dgm:spPr/>
      <dgm:t>
        <a:bodyPr/>
        <a:lstStyle/>
        <a:p>
          <a:r>
            <a:rPr lang="en-IN" b="1" dirty="0">
              <a:latin typeface="Sitka Banner" pitchFamily="2" charset="0"/>
            </a:rPr>
            <a:t>GLOSSY</a:t>
          </a:r>
        </a:p>
      </dgm:t>
    </dgm:pt>
    <dgm:pt modelId="{CD8F9200-86A3-4223-B2D9-7C238F54A140}" type="parTrans" cxnId="{938D7D18-0F2A-4F48-A4EE-9587CD3B0E40}">
      <dgm:prSet/>
      <dgm:spPr/>
      <dgm:t>
        <a:bodyPr/>
        <a:lstStyle/>
        <a:p>
          <a:endParaRPr lang="en-IN"/>
        </a:p>
      </dgm:t>
    </dgm:pt>
    <dgm:pt modelId="{E6A6B8CF-30F6-4099-B0FE-E75E9C2C3D3E}" type="sibTrans" cxnId="{938D7D18-0F2A-4F48-A4EE-9587CD3B0E40}">
      <dgm:prSet/>
      <dgm:spPr/>
      <dgm:t>
        <a:bodyPr/>
        <a:lstStyle/>
        <a:p>
          <a:endParaRPr lang="en-IN"/>
        </a:p>
      </dgm:t>
    </dgm:pt>
    <dgm:pt modelId="{E7172C45-09A6-4866-9FCC-6DA89DE9C44D}">
      <dgm:prSet/>
      <dgm:spPr/>
      <dgm:t>
        <a:bodyPr/>
        <a:lstStyle/>
        <a:p>
          <a:r>
            <a:rPr lang="en-IN" b="1" dirty="0">
              <a:latin typeface="Sitka Banner" pitchFamily="2" charset="0"/>
            </a:rPr>
            <a:t>SEMI GLOSSY</a:t>
          </a:r>
        </a:p>
      </dgm:t>
    </dgm:pt>
    <dgm:pt modelId="{DD8BF741-2510-4AA9-9C40-E95D80D7167D}" type="parTrans" cxnId="{DE7276D2-E67B-445C-960C-3EBFCC2DFCF7}">
      <dgm:prSet/>
      <dgm:spPr/>
      <dgm:t>
        <a:bodyPr/>
        <a:lstStyle/>
        <a:p>
          <a:endParaRPr lang="en-IN"/>
        </a:p>
      </dgm:t>
    </dgm:pt>
    <dgm:pt modelId="{8A891D06-679F-4D0C-B8F9-0EF2682CD2E0}" type="sibTrans" cxnId="{DE7276D2-E67B-445C-960C-3EBFCC2DFCF7}">
      <dgm:prSet/>
      <dgm:spPr/>
      <dgm:t>
        <a:bodyPr/>
        <a:lstStyle/>
        <a:p>
          <a:endParaRPr lang="en-IN"/>
        </a:p>
      </dgm:t>
    </dgm:pt>
    <dgm:pt modelId="{3688976D-CA09-4831-A60B-A7976AABE9C0}">
      <dgm:prSet/>
      <dgm:spPr/>
      <dgm:t>
        <a:bodyPr/>
        <a:lstStyle/>
        <a:p>
          <a:r>
            <a:rPr lang="en-IN" b="1" dirty="0">
              <a:latin typeface="Sitka Banner" pitchFamily="2" charset="0"/>
            </a:rPr>
            <a:t>MATT FINISH</a:t>
          </a:r>
        </a:p>
      </dgm:t>
    </dgm:pt>
    <dgm:pt modelId="{0BB9AF51-DB92-4B25-9A71-11B07E6AA1BB}" type="parTrans" cxnId="{730FCE1D-8C0E-4A20-9CA3-EB2C06CBAC1C}">
      <dgm:prSet/>
      <dgm:spPr/>
      <dgm:t>
        <a:bodyPr/>
        <a:lstStyle/>
        <a:p>
          <a:endParaRPr lang="en-IN"/>
        </a:p>
      </dgm:t>
    </dgm:pt>
    <dgm:pt modelId="{538B461A-F98B-465A-8042-B26EE5F0D71F}" type="sibTrans" cxnId="{730FCE1D-8C0E-4A20-9CA3-EB2C06CBAC1C}">
      <dgm:prSet/>
      <dgm:spPr/>
      <dgm:t>
        <a:bodyPr/>
        <a:lstStyle/>
        <a:p>
          <a:endParaRPr lang="en-IN"/>
        </a:p>
      </dgm:t>
    </dgm:pt>
    <dgm:pt modelId="{2E5FB7C2-C394-45A7-9969-7937A8CC0D60}">
      <dgm:prSet/>
      <dgm:spPr/>
      <dgm:t>
        <a:bodyPr/>
        <a:lstStyle/>
        <a:p>
          <a:r>
            <a:rPr lang="en-IN" b="1" dirty="0">
              <a:latin typeface="Sitka Banner" pitchFamily="2" charset="0"/>
            </a:rPr>
            <a:t>RAL FINISH</a:t>
          </a:r>
        </a:p>
      </dgm:t>
    </dgm:pt>
    <dgm:pt modelId="{F35C626B-3F48-42CA-B5DA-2FAA62137E4F}" type="parTrans" cxnId="{634DAD05-789B-4569-9DE7-8ECD291B5407}">
      <dgm:prSet/>
      <dgm:spPr/>
      <dgm:t>
        <a:bodyPr/>
        <a:lstStyle/>
        <a:p>
          <a:endParaRPr lang="en-IN"/>
        </a:p>
      </dgm:t>
    </dgm:pt>
    <dgm:pt modelId="{67877FA3-5145-4DE0-8EF3-F99F3A217699}" type="sibTrans" cxnId="{634DAD05-789B-4569-9DE7-8ECD291B5407}">
      <dgm:prSet/>
      <dgm:spPr/>
      <dgm:t>
        <a:bodyPr/>
        <a:lstStyle/>
        <a:p>
          <a:endParaRPr lang="en-IN"/>
        </a:p>
      </dgm:t>
    </dgm:pt>
    <dgm:pt modelId="{A4721096-29B8-437E-9EB1-F9F4BA5DC8E6}">
      <dgm:prSet/>
      <dgm:spPr/>
      <dgm:t>
        <a:bodyPr/>
        <a:lstStyle/>
        <a:p>
          <a:r>
            <a:rPr lang="en-IN" b="1" dirty="0">
              <a:latin typeface="Sitka Banner" pitchFamily="2" charset="0"/>
            </a:rPr>
            <a:t>TEXTURE</a:t>
          </a:r>
        </a:p>
      </dgm:t>
    </dgm:pt>
    <dgm:pt modelId="{56ADAD5B-8D4C-41B9-A358-8683AEEC13A6}" type="parTrans" cxnId="{B11A09A6-D17E-4FD8-889D-DD720E1CB300}">
      <dgm:prSet/>
      <dgm:spPr/>
      <dgm:t>
        <a:bodyPr/>
        <a:lstStyle/>
        <a:p>
          <a:endParaRPr lang="en-IN"/>
        </a:p>
      </dgm:t>
    </dgm:pt>
    <dgm:pt modelId="{3A29F70B-1151-48D5-8837-F5A584725BC6}" type="sibTrans" cxnId="{B11A09A6-D17E-4FD8-889D-DD720E1CB300}">
      <dgm:prSet/>
      <dgm:spPr/>
      <dgm:t>
        <a:bodyPr/>
        <a:lstStyle/>
        <a:p>
          <a:endParaRPr lang="en-IN"/>
        </a:p>
      </dgm:t>
    </dgm:pt>
    <dgm:pt modelId="{446F2DE7-A08B-425E-9714-5916BDB3FE0F}">
      <dgm:prSet/>
      <dgm:spPr/>
      <dgm:t>
        <a:bodyPr/>
        <a:lstStyle/>
        <a:p>
          <a:r>
            <a:rPr lang="en-IN" b="1" dirty="0">
              <a:latin typeface="Sitka Banner" pitchFamily="2" charset="0"/>
            </a:rPr>
            <a:t>HAMMERTON</a:t>
          </a:r>
        </a:p>
      </dgm:t>
    </dgm:pt>
    <dgm:pt modelId="{45B1C061-1BC3-4779-99B8-3B33BBFEE9E1}" type="parTrans" cxnId="{6159577E-14BA-4AB2-BC86-AA892A3C4CD6}">
      <dgm:prSet/>
      <dgm:spPr/>
      <dgm:t>
        <a:bodyPr/>
        <a:lstStyle/>
        <a:p>
          <a:endParaRPr lang="en-IN"/>
        </a:p>
      </dgm:t>
    </dgm:pt>
    <dgm:pt modelId="{47949662-567E-443C-A5AC-8160A0653F06}" type="sibTrans" cxnId="{6159577E-14BA-4AB2-BC86-AA892A3C4CD6}">
      <dgm:prSet/>
      <dgm:spPr/>
      <dgm:t>
        <a:bodyPr/>
        <a:lstStyle/>
        <a:p>
          <a:endParaRPr lang="en-IN"/>
        </a:p>
      </dgm:t>
    </dgm:pt>
    <dgm:pt modelId="{5599BD56-5B92-43E5-8A08-7600D324F69C}">
      <dgm:prSet/>
      <dgm:spPr/>
      <dgm:t>
        <a:bodyPr/>
        <a:lstStyle/>
        <a:p>
          <a:r>
            <a:rPr lang="en-IN" b="1" dirty="0">
              <a:latin typeface="Sitka Banner" pitchFamily="2" charset="0"/>
            </a:rPr>
            <a:t>ANTIQUE FINISH </a:t>
          </a:r>
        </a:p>
      </dgm:t>
    </dgm:pt>
    <dgm:pt modelId="{D725D636-037C-4B35-B57D-A3EC87B290E2}" type="parTrans" cxnId="{39473CC2-3BB2-4DF6-B4D3-84A1BC2837B3}">
      <dgm:prSet/>
      <dgm:spPr/>
      <dgm:t>
        <a:bodyPr/>
        <a:lstStyle/>
        <a:p>
          <a:endParaRPr lang="en-IN"/>
        </a:p>
      </dgm:t>
    </dgm:pt>
    <dgm:pt modelId="{219926A5-A211-4BC8-B43E-8900D5AE1232}" type="sibTrans" cxnId="{39473CC2-3BB2-4DF6-B4D3-84A1BC2837B3}">
      <dgm:prSet/>
      <dgm:spPr/>
      <dgm:t>
        <a:bodyPr/>
        <a:lstStyle/>
        <a:p>
          <a:endParaRPr lang="en-IN"/>
        </a:p>
      </dgm:t>
    </dgm:pt>
    <dgm:pt modelId="{758B47E9-81D2-46BB-BAFF-3D938B9221A7}">
      <dgm:prSet phldrT="[Text]"/>
      <dgm:spPr/>
      <dgm:t>
        <a:bodyPr/>
        <a:lstStyle/>
        <a:p>
          <a:r>
            <a:rPr lang="en-IN" b="1" dirty="0">
              <a:latin typeface="Sitka Banner" pitchFamily="2" charset="0"/>
            </a:rPr>
            <a:t>PURE POLYSTER</a:t>
          </a:r>
        </a:p>
      </dgm:t>
    </dgm:pt>
    <dgm:pt modelId="{80D5770C-BB3F-4012-8BE9-3B872DE75F4D}" type="parTrans" cxnId="{C45E529E-16C3-4E21-824E-7D6AB536D3BD}">
      <dgm:prSet/>
      <dgm:spPr/>
      <dgm:t>
        <a:bodyPr/>
        <a:lstStyle/>
        <a:p>
          <a:endParaRPr lang="en-IN"/>
        </a:p>
      </dgm:t>
    </dgm:pt>
    <dgm:pt modelId="{2CE79A73-AA68-403D-9337-F35D988A8180}" type="sibTrans" cxnId="{C45E529E-16C3-4E21-824E-7D6AB536D3BD}">
      <dgm:prSet/>
      <dgm:spPr/>
      <dgm:t>
        <a:bodyPr/>
        <a:lstStyle/>
        <a:p>
          <a:endParaRPr lang="en-IN"/>
        </a:p>
      </dgm:t>
    </dgm:pt>
    <dgm:pt modelId="{D44B7567-7981-4B5A-A042-6469BB9B0C86}">
      <dgm:prSet/>
      <dgm:spPr/>
      <dgm:t>
        <a:bodyPr/>
        <a:lstStyle/>
        <a:p>
          <a:r>
            <a:rPr lang="en-IN" b="1" dirty="0">
              <a:latin typeface="Sitka Banner" pitchFamily="2" charset="0"/>
            </a:rPr>
            <a:t>SATIN FINISH</a:t>
          </a:r>
        </a:p>
      </dgm:t>
    </dgm:pt>
    <dgm:pt modelId="{DB1DE7B6-03C2-4179-8058-F793CDD39652}" type="parTrans" cxnId="{51F75C69-7652-4B00-9DF7-46F2656B9C0C}">
      <dgm:prSet/>
      <dgm:spPr/>
      <dgm:t>
        <a:bodyPr/>
        <a:lstStyle/>
        <a:p>
          <a:endParaRPr lang="en-IN"/>
        </a:p>
      </dgm:t>
    </dgm:pt>
    <dgm:pt modelId="{20E970C8-5282-46F5-82A9-944A2BD8EF3F}" type="sibTrans" cxnId="{51F75C69-7652-4B00-9DF7-46F2656B9C0C}">
      <dgm:prSet/>
      <dgm:spPr/>
      <dgm:t>
        <a:bodyPr/>
        <a:lstStyle/>
        <a:p>
          <a:endParaRPr lang="en-IN"/>
        </a:p>
      </dgm:t>
    </dgm:pt>
    <dgm:pt modelId="{A6A85D50-590F-4D6A-B755-C1E6D6ED43E6}" type="pres">
      <dgm:prSet presAssocID="{F6679B69-4633-4DB3-8959-01B1AED787F8}" presName="diagram" presStyleCnt="0">
        <dgm:presLayoutVars>
          <dgm:dir/>
          <dgm:animLvl val="lvl"/>
          <dgm:resizeHandles val="exact"/>
        </dgm:presLayoutVars>
      </dgm:prSet>
      <dgm:spPr/>
    </dgm:pt>
    <dgm:pt modelId="{6498AA03-2C87-41EE-BFC6-9691B0C25D7F}" type="pres">
      <dgm:prSet presAssocID="{8F19496B-BBC6-4415-A392-05B7C5AD3640}" presName="compNode" presStyleCnt="0"/>
      <dgm:spPr/>
    </dgm:pt>
    <dgm:pt modelId="{67A4441C-098F-497C-8183-A82ECBD34032}" type="pres">
      <dgm:prSet presAssocID="{8F19496B-BBC6-4415-A392-05B7C5AD3640}" presName="childRect" presStyleLbl="bgAcc1" presStyleIdx="0" presStyleCnt="2">
        <dgm:presLayoutVars>
          <dgm:bulletEnabled val="1"/>
        </dgm:presLayoutVars>
      </dgm:prSet>
      <dgm:spPr/>
    </dgm:pt>
    <dgm:pt modelId="{B0D22684-7519-438B-BAB9-25E8B360998F}" type="pres">
      <dgm:prSet presAssocID="{8F19496B-BBC6-4415-A392-05B7C5AD364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C9A48C3-DFB4-4CAE-9943-883270D970A5}" type="pres">
      <dgm:prSet presAssocID="{8F19496B-BBC6-4415-A392-05B7C5AD3640}" presName="parentRect" presStyleLbl="alignNode1" presStyleIdx="0" presStyleCnt="2"/>
      <dgm:spPr/>
    </dgm:pt>
    <dgm:pt modelId="{4D4ED396-9E35-4481-B09B-04B502BC3D81}" type="pres">
      <dgm:prSet presAssocID="{8F19496B-BBC6-4415-A392-05B7C5AD3640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B050">
              <a:alpha val="90000"/>
            </a:srgbClr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0A02EE77-8D81-4374-9350-FF52335260F6}" type="pres">
      <dgm:prSet presAssocID="{DF5CEF99-25A9-46AC-B2BD-F2C30C6E17CC}" presName="sibTrans" presStyleLbl="sibTrans2D1" presStyleIdx="0" presStyleCnt="0"/>
      <dgm:spPr/>
    </dgm:pt>
    <dgm:pt modelId="{44EEC780-F513-4A17-8164-6C44986BE666}" type="pres">
      <dgm:prSet presAssocID="{9006F989-2B33-4772-8CCE-A2EEF64DE71C}" presName="compNode" presStyleCnt="0"/>
      <dgm:spPr/>
    </dgm:pt>
    <dgm:pt modelId="{689753EB-D780-49F1-A7FC-E110FF096E08}" type="pres">
      <dgm:prSet presAssocID="{9006F989-2B33-4772-8CCE-A2EEF64DE71C}" presName="childRect" presStyleLbl="bgAcc1" presStyleIdx="1" presStyleCnt="2">
        <dgm:presLayoutVars>
          <dgm:bulletEnabled val="1"/>
        </dgm:presLayoutVars>
      </dgm:prSet>
      <dgm:spPr/>
    </dgm:pt>
    <dgm:pt modelId="{4012C667-7154-4610-A217-8DE88517856A}" type="pres">
      <dgm:prSet presAssocID="{9006F989-2B33-4772-8CCE-A2EEF64DE71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77FE87B-D7EA-4805-9DF2-4948973EDCA5}" type="pres">
      <dgm:prSet presAssocID="{9006F989-2B33-4772-8CCE-A2EEF64DE71C}" presName="parentRect" presStyleLbl="alignNode1" presStyleIdx="1" presStyleCnt="2"/>
      <dgm:spPr/>
    </dgm:pt>
    <dgm:pt modelId="{0089E667-401F-427A-9A24-E392395EA983}" type="pres">
      <dgm:prSet presAssocID="{9006F989-2B33-4772-8CCE-A2EEF64DE71C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B050">
              <a:alpha val="90000"/>
            </a:srgbClr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</dgm:ptLst>
  <dgm:cxnLst>
    <dgm:cxn modelId="{B761A805-1EBD-4B5B-8DE7-F0A9A50843F6}" type="presOf" srcId="{D44B7567-7981-4B5A-A042-6469BB9B0C86}" destId="{689753EB-D780-49F1-A7FC-E110FF096E08}" srcOrd="0" destOrd="2" presId="urn:microsoft.com/office/officeart/2005/8/layout/bList2"/>
    <dgm:cxn modelId="{634DAD05-789B-4569-9DE7-8ECD291B5407}" srcId="{9006F989-2B33-4772-8CCE-A2EEF64DE71C}" destId="{2E5FB7C2-C394-45A7-9969-7937A8CC0D60}" srcOrd="4" destOrd="0" parTransId="{F35C626B-3F48-42CA-B5DA-2FAA62137E4F}" sibTransId="{67877FA3-5145-4DE0-8EF3-F99F3A217699}"/>
    <dgm:cxn modelId="{503F2708-74DD-446A-93F1-7EE5A0BD6EB4}" srcId="{8F19496B-BBC6-4415-A392-05B7C5AD3640}" destId="{DA46075A-8267-45AF-AF18-FB4BC82617B2}" srcOrd="2" destOrd="0" parTransId="{7103A98F-9E37-456C-9938-B0812DABB04E}" sibTransId="{C18CFEF1-63AD-4DD5-9659-3CFFE45CF32B}"/>
    <dgm:cxn modelId="{938D7D18-0F2A-4F48-A4EE-9587CD3B0E40}" srcId="{9006F989-2B33-4772-8CCE-A2EEF64DE71C}" destId="{D5CDBD99-E19B-4858-8D50-57BD72AF9022}" srcOrd="0" destOrd="0" parTransId="{CD8F9200-86A3-4223-B2D9-7C238F54A140}" sibTransId="{E6A6B8CF-30F6-4099-B0FE-E75E9C2C3D3E}"/>
    <dgm:cxn modelId="{730FCE1D-8C0E-4A20-9CA3-EB2C06CBAC1C}" srcId="{9006F989-2B33-4772-8CCE-A2EEF64DE71C}" destId="{3688976D-CA09-4831-A60B-A7976AABE9C0}" srcOrd="3" destOrd="0" parTransId="{0BB9AF51-DB92-4B25-9A71-11B07E6AA1BB}" sibTransId="{538B461A-F98B-465A-8042-B26EE5F0D71F}"/>
    <dgm:cxn modelId="{FD6AFE20-31F7-4D7D-8EE9-7F32D6A67779}" type="presOf" srcId="{3688976D-CA09-4831-A60B-A7976AABE9C0}" destId="{689753EB-D780-49F1-A7FC-E110FF096E08}" srcOrd="0" destOrd="3" presId="urn:microsoft.com/office/officeart/2005/8/layout/bList2"/>
    <dgm:cxn modelId="{A950082D-9903-493B-BCB8-11CBA7FD8BAF}" type="presOf" srcId="{5599BD56-5B92-43E5-8A08-7600D324F69C}" destId="{689753EB-D780-49F1-A7FC-E110FF096E08}" srcOrd="0" destOrd="7" presId="urn:microsoft.com/office/officeart/2005/8/layout/bList2"/>
    <dgm:cxn modelId="{3D4C622D-305B-4646-A6CC-63C6E8635C22}" type="presOf" srcId="{DA46075A-8267-45AF-AF18-FB4BC82617B2}" destId="{67A4441C-098F-497C-8183-A82ECBD34032}" srcOrd="0" destOrd="2" presId="urn:microsoft.com/office/officeart/2005/8/layout/bList2"/>
    <dgm:cxn modelId="{73BCD72D-3E39-4737-9D0E-BA024C2AE32D}" type="presOf" srcId="{F6679B69-4633-4DB3-8959-01B1AED787F8}" destId="{A6A85D50-590F-4D6A-B755-C1E6D6ED43E6}" srcOrd="0" destOrd="0" presId="urn:microsoft.com/office/officeart/2005/8/layout/bList2"/>
    <dgm:cxn modelId="{DA9DDB60-9D6A-40DA-BBC5-99157C2A5120}" srcId="{F6679B69-4633-4DB3-8959-01B1AED787F8}" destId="{8F19496B-BBC6-4415-A392-05B7C5AD3640}" srcOrd="0" destOrd="0" parTransId="{0DA825AE-7B84-4F9C-8440-01FAA184EDE1}" sibTransId="{DF5CEF99-25A9-46AC-B2BD-F2C30C6E17CC}"/>
    <dgm:cxn modelId="{3117CA42-4EA5-4F72-ADCD-AE8559A6FACF}" type="presOf" srcId="{7C9E062A-4FF3-43F7-900C-ADC5DE20A4F6}" destId="{67A4441C-098F-497C-8183-A82ECBD34032}" srcOrd="0" destOrd="0" presId="urn:microsoft.com/office/officeart/2005/8/layout/bList2"/>
    <dgm:cxn modelId="{E6187467-4705-4061-8C6E-3FF0F26555F1}" type="presOf" srcId="{DF5CEF99-25A9-46AC-B2BD-F2C30C6E17CC}" destId="{0A02EE77-8D81-4374-9350-FF52335260F6}" srcOrd="0" destOrd="0" presId="urn:microsoft.com/office/officeart/2005/8/layout/bList2"/>
    <dgm:cxn modelId="{51F75C69-7652-4B00-9DF7-46F2656B9C0C}" srcId="{9006F989-2B33-4772-8CCE-A2EEF64DE71C}" destId="{D44B7567-7981-4B5A-A042-6469BB9B0C86}" srcOrd="2" destOrd="0" parTransId="{DB1DE7B6-03C2-4179-8058-F793CDD39652}" sibTransId="{20E970C8-5282-46F5-82A9-944A2BD8EF3F}"/>
    <dgm:cxn modelId="{677AAE50-F1F8-4470-A59E-64E1F8AC3954}" type="presOf" srcId="{A4721096-29B8-437E-9EB1-F9F4BA5DC8E6}" destId="{689753EB-D780-49F1-A7FC-E110FF096E08}" srcOrd="0" destOrd="5" presId="urn:microsoft.com/office/officeart/2005/8/layout/bList2"/>
    <dgm:cxn modelId="{D0BC3F76-8ACC-4E46-BE09-9E8DD6C66482}" type="presOf" srcId="{E7172C45-09A6-4866-9FCC-6DA89DE9C44D}" destId="{689753EB-D780-49F1-A7FC-E110FF096E08}" srcOrd="0" destOrd="1" presId="urn:microsoft.com/office/officeart/2005/8/layout/bList2"/>
    <dgm:cxn modelId="{F8300958-546D-4064-9B4B-4CA45B2FC1CC}" type="presOf" srcId="{2E5FB7C2-C394-45A7-9969-7937A8CC0D60}" destId="{689753EB-D780-49F1-A7FC-E110FF096E08}" srcOrd="0" destOrd="4" presId="urn:microsoft.com/office/officeart/2005/8/layout/bList2"/>
    <dgm:cxn modelId="{E6121F7C-5055-41F3-99FD-15E032DD3893}" type="presOf" srcId="{8F19496B-BBC6-4415-A392-05B7C5AD3640}" destId="{EC9A48C3-DFB4-4CAE-9943-883270D970A5}" srcOrd="1" destOrd="0" presId="urn:microsoft.com/office/officeart/2005/8/layout/bList2"/>
    <dgm:cxn modelId="{6159577E-14BA-4AB2-BC86-AA892A3C4CD6}" srcId="{9006F989-2B33-4772-8CCE-A2EEF64DE71C}" destId="{446F2DE7-A08B-425E-9714-5916BDB3FE0F}" srcOrd="6" destOrd="0" parTransId="{45B1C061-1BC3-4779-99B8-3B33BBFEE9E1}" sibTransId="{47949662-567E-443C-A5AC-8160A0653F06}"/>
    <dgm:cxn modelId="{FC154380-3441-4EB5-9081-2966A0BA2AA1}" type="presOf" srcId="{9006F989-2B33-4772-8CCE-A2EEF64DE71C}" destId="{4012C667-7154-4610-A217-8DE88517856A}" srcOrd="0" destOrd="0" presId="urn:microsoft.com/office/officeart/2005/8/layout/bList2"/>
    <dgm:cxn modelId="{2BBF9984-2088-41E3-82FF-54CE4D594BB1}" type="presOf" srcId="{D5CDBD99-E19B-4858-8D50-57BD72AF9022}" destId="{689753EB-D780-49F1-A7FC-E110FF096E08}" srcOrd="0" destOrd="0" presId="urn:microsoft.com/office/officeart/2005/8/layout/bList2"/>
    <dgm:cxn modelId="{C45E529E-16C3-4E21-824E-7D6AB536D3BD}" srcId="{8F19496B-BBC6-4415-A392-05B7C5AD3640}" destId="{758B47E9-81D2-46BB-BAFF-3D938B9221A7}" srcOrd="1" destOrd="0" parTransId="{80D5770C-BB3F-4012-8BE9-3B872DE75F4D}" sibTransId="{2CE79A73-AA68-403D-9337-F35D988A8180}"/>
    <dgm:cxn modelId="{CA8978A1-8002-48AA-A321-4335BBD29482}" srcId="{8F19496B-BBC6-4415-A392-05B7C5AD3640}" destId="{7C9E062A-4FF3-43F7-900C-ADC5DE20A4F6}" srcOrd="0" destOrd="0" parTransId="{97EC1F55-D0CB-4EBF-866E-384122CF7D94}" sibTransId="{696CCFE3-E1CA-4A9D-8C79-82E229BE0E2C}"/>
    <dgm:cxn modelId="{B11A09A6-D17E-4FD8-889D-DD720E1CB300}" srcId="{9006F989-2B33-4772-8CCE-A2EEF64DE71C}" destId="{A4721096-29B8-437E-9EB1-F9F4BA5DC8E6}" srcOrd="5" destOrd="0" parTransId="{56ADAD5B-8D4C-41B9-A358-8683AEEC13A6}" sibTransId="{3A29F70B-1151-48D5-8837-F5A584725BC6}"/>
    <dgm:cxn modelId="{39473CC2-3BB2-4DF6-B4D3-84A1BC2837B3}" srcId="{9006F989-2B33-4772-8CCE-A2EEF64DE71C}" destId="{5599BD56-5B92-43E5-8A08-7600D324F69C}" srcOrd="7" destOrd="0" parTransId="{D725D636-037C-4B35-B57D-A3EC87B290E2}" sibTransId="{219926A5-A211-4BC8-B43E-8900D5AE1232}"/>
    <dgm:cxn modelId="{DE7276D2-E67B-445C-960C-3EBFCC2DFCF7}" srcId="{9006F989-2B33-4772-8CCE-A2EEF64DE71C}" destId="{E7172C45-09A6-4866-9FCC-6DA89DE9C44D}" srcOrd="1" destOrd="0" parTransId="{DD8BF741-2510-4AA9-9C40-E95D80D7167D}" sibTransId="{8A891D06-679F-4D0C-B8F9-0EF2682CD2E0}"/>
    <dgm:cxn modelId="{71FB87D2-0CC1-46CE-A1CB-6942D53B542F}" type="presOf" srcId="{9006F989-2B33-4772-8CCE-A2EEF64DE71C}" destId="{077FE87B-D7EA-4805-9DF2-4948973EDCA5}" srcOrd="1" destOrd="0" presId="urn:microsoft.com/office/officeart/2005/8/layout/bList2"/>
    <dgm:cxn modelId="{EAD777D8-DA5C-4591-9945-8E38FAF5C3C4}" srcId="{F6679B69-4633-4DB3-8959-01B1AED787F8}" destId="{9006F989-2B33-4772-8CCE-A2EEF64DE71C}" srcOrd="1" destOrd="0" parTransId="{E197A760-7290-45E3-BE70-ADAC1B44E510}" sibTransId="{3D6BA73E-4904-460C-97F3-19F5FAF4C168}"/>
    <dgm:cxn modelId="{4878F3E2-2FD8-4E9E-8EE7-4CE0426B8392}" type="presOf" srcId="{446F2DE7-A08B-425E-9714-5916BDB3FE0F}" destId="{689753EB-D780-49F1-A7FC-E110FF096E08}" srcOrd="0" destOrd="6" presId="urn:microsoft.com/office/officeart/2005/8/layout/bList2"/>
    <dgm:cxn modelId="{555B5BEB-26A4-4380-8CEE-71071ED7C3C6}" type="presOf" srcId="{8F19496B-BBC6-4415-A392-05B7C5AD3640}" destId="{B0D22684-7519-438B-BAB9-25E8B360998F}" srcOrd="0" destOrd="0" presId="urn:microsoft.com/office/officeart/2005/8/layout/bList2"/>
    <dgm:cxn modelId="{FB5962FF-14A9-4D89-BA1F-A43986B598F8}" type="presOf" srcId="{758B47E9-81D2-46BB-BAFF-3D938B9221A7}" destId="{67A4441C-098F-497C-8183-A82ECBD34032}" srcOrd="0" destOrd="1" presId="urn:microsoft.com/office/officeart/2005/8/layout/bList2"/>
    <dgm:cxn modelId="{BB0F0650-D563-48A3-B079-218BBF873E61}" type="presParOf" srcId="{A6A85D50-590F-4D6A-B755-C1E6D6ED43E6}" destId="{6498AA03-2C87-41EE-BFC6-9691B0C25D7F}" srcOrd="0" destOrd="0" presId="urn:microsoft.com/office/officeart/2005/8/layout/bList2"/>
    <dgm:cxn modelId="{40C85B25-BE36-43E4-991C-47805B1EB4BD}" type="presParOf" srcId="{6498AA03-2C87-41EE-BFC6-9691B0C25D7F}" destId="{67A4441C-098F-497C-8183-A82ECBD34032}" srcOrd="0" destOrd="0" presId="urn:microsoft.com/office/officeart/2005/8/layout/bList2"/>
    <dgm:cxn modelId="{38A89C7A-A454-4F57-A612-D58241098B2F}" type="presParOf" srcId="{6498AA03-2C87-41EE-BFC6-9691B0C25D7F}" destId="{B0D22684-7519-438B-BAB9-25E8B360998F}" srcOrd="1" destOrd="0" presId="urn:microsoft.com/office/officeart/2005/8/layout/bList2"/>
    <dgm:cxn modelId="{233A7967-E47D-4A25-9E70-EF2583185392}" type="presParOf" srcId="{6498AA03-2C87-41EE-BFC6-9691B0C25D7F}" destId="{EC9A48C3-DFB4-4CAE-9943-883270D970A5}" srcOrd="2" destOrd="0" presId="urn:microsoft.com/office/officeart/2005/8/layout/bList2"/>
    <dgm:cxn modelId="{BA029B70-9209-4B9C-9A35-10C83E2F4E29}" type="presParOf" srcId="{6498AA03-2C87-41EE-BFC6-9691B0C25D7F}" destId="{4D4ED396-9E35-4481-B09B-04B502BC3D81}" srcOrd="3" destOrd="0" presId="urn:microsoft.com/office/officeart/2005/8/layout/bList2"/>
    <dgm:cxn modelId="{59769742-90CA-4DD4-80D0-4D7E5E58DC76}" type="presParOf" srcId="{A6A85D50-590F-4D6A-B755-C1E6D6ED43E6}" destId="{0A02EE77-8D81-4374-9350-FF52335260F6}" srcOrd="1" destOrd="0" presId="urn:microsoft.com/office/officeart/2005/8/layout/bList2"/>
    <dgm:cxn modelId="{8999253D-615C-4032-8890-713A556B15DF}" type="presParOf" srcId="{A6A85D50-590F-4D6A-B755-C1E6D6ED43E6}" destId="{44EEC780-F513-4A17-8164-6C44986BE666}" srcOrd="2" destOrd="0" presId="urn:microsoft.com/office/officeart/2005/8/layout/bList2"/>
    <dgm:cxn modelId="{05DA1D82-AA7E-493D-AB9D-C71B8378AE99}" type="presParOf" srcId="{44EEC780-F513-4A17-8164-6C44986BE666}" destId="{689753EB-D780-49F1-A7FC-E110FF096E08}" srcOrd="0" destOrd="0" presId="urn:microsoft.com/office/officeart/2005/8/layout/bList2"/>
    <dgm:cxn modelId="{D662128F-514C-4E9A-8F80-5BA11A90E60C}" type="presParOf" srcId="{44EEC780-F513-4A17-8164-6C44986BE666}" destId="{4012C667-7154-4610-A217-8DE88517856A}" srcOrd="1" destOrd="0" presId="urn:microsoft.com/office/officeart/2005/8/layout/bList2"/>
    <dgm:cxn modelId="{516622FF-9952-47B9-B2B5-3F1A6DA46051}" type="presParOf" srcId="{44EEC780-F513-4A17-8164-6C44986BE666}" destId="{077FE87B-D7EA-4805-9DF2-4948973EDCA5}" srcOrd="2" destOrd="0" presId="urn:microsoft.com/office/officeart/2005/8/layout/bList2"/>
    <dgm:cxn modelId="{7AD5E32E-58EF-4DC0-BEA6-221BAFF50DD4}" type="presParOf" srcId="{44EEC780-F513-4A17-8164-6C44986BE666}" destId="{0089E667-401F-427A-9A24-E392395EA98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497056-6250-403E-8900-9286D75E28A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6B4BACD-75F9-45D7-BC5D-62219A185244}">
      <dgm:prSet phldrT="[Text]" custT="1"/>
      <dgm:spPr/>
      <dgm:t>
        <a:bodyPr/>
        <a:lstStyle/>
        <a:p>
          <a:r>
            <a:rPr lang="en-IN" sz="2000" b="1" dirty="0">
              <a:latin typeface="Sitka Heading" pitchFamily="2" charset="0"/>
            </a:rPr>
            <a:t>PRE-TREATMENT CHEMICALS</a:t>
          </a:r>
        </a:p>
      </dgm:t>
    </dgm:pt>
    <dgm:pt modelId="{88CA214F-9275-4AF6-965F-03EB499D9FEF}" type="parTrans" cxnId="{824D135B-FE76-4C79-BCB1-492AF0905382}">
      <dgm:prSet/>
      <dgm:spPr/>
      <dgm:t>
        <a:bodyPr/>
        <a:lstStyle/>
        <a:p>
          <a:endParaRPr lang="en-IN"/>
        </a:p>
      </dgm:t>
    </dgm:pt>
    <dgm:pt modelId="{01F0F35A-AFF0-4A42-8DA1-6987782EB6B4}" type="sibTrans" cxnId="{824D135B-FE76-4C79-BCB1-492AF0905382}">
      <dgm:prSet/>
      <dgm:spPr/>
      <dgm:t>
        <a:bodyPr/>
        <a:lstStyle/>
        <a:p>
          <a:endParaRPr lang="en-IN"/>
        </a:p>
      </dgm:t>
    </dgm:pt>
    <dgm:pt modelId="{4B83C68C-B13C-4246-9700-DF63245A7BC2}" type="pres">
      <dgm:prSet presAssocID="{7C497056-6250-403E-8900-9286D75E28A7}" presName="linearFlow" presStyleCnt="0">
        <dgm:presLayoutVars>
          <dgm:dir/>
          <dgm:resizeHandles val="exact"/>
        </dgm:presLayoutVars>
      </dgm:prSet>
      <dgm:spPr/>
    </dgm:pt>
    <dgm:pt modelId="{F4E241BA-4CE1-4539-A620-BE3F9E26AD3B}" type="pres">
      <dgm:prSet presAssocID="{06B4BACD-75F9-45D7-BC5D-62219A185244}" presName="composite" presStyleCnt="0"/>
      <dgm:spPr/>
    </dgm:pt>
    <dgm:pt modelId="{86960A0E-284B-4787-AAD4-950D63C09C95}" type="pres">
      <dgm:prSet presAssocID="{06B4BACD-75F9-45D7-BC5D-62219A185244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B050"/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230F3639-9066-43B5-B504-00B3C0B01506}" type="pres">
      <dgm:prSet presAssocID="{06B4BACD-75F9-45D7-BC5D-62219A185244}" presName="txShp" presStyleLbl="node1" presStyleIdx="0" presStyleCnt="1" custLinFactNeighborX="-2379">
        <dgm:presLayoutVars>
          <dgm:bulletEnabled val="1"/>
        </dgm:presLayoutVars>
      </dgm:prSet>
      <dgm:spPr/>
    </dgm:pt>
  </dgm:ptLst>
  <dgm:cxnLst>
    <dgm:cxn modelId="{080BF605-8FDC-4B07-B701-8BE91829131F}" type="presOf" srcId="{7C497056-6250-403E-8900-9286D75E28A7}" destId="{4B83C68C-B13C-4246-9700-DF63245A7BC2}" srcOrd="0" destOrd="0" presId="urn:microsoft.com/office/officeart/2005/8/layout/vList3"/>
    <dgm:cxn modelId="{824D135B-FE76-4C79-BCB1-492AF0905382}" srcId="{7C497056-6250-403E-8900-9286D75E28A7}" destId="{06B4BACD-75F9-45D7-BC5D-62219A185244}" srcOrd="0" destOrd="0" parTransId="{88CA214F-9275-4AF6-965F-03EB499D9FEF}" sibTransId="{01F0F35A-AFF0-4A42-8DA1-6987782EB6B4}"/>
    <dgm:cxn modelId="{8B86BA92-0C53-4021-B8AB-D232FC73CD97}" type="presOf" srcId="{06B4BACD-75F9-45D7-BC5D-62219A185244}" destId="{230F3639-9066-43B5-B504-00B3C0B01506}" srcOrd="0" destOrd="0" presId="urn:microsoft.com/office/officeart/2005/8/layout/vList3"/>
    <dgm:cxn modelId="{E1A392DB-D57C-484A-90C8-41FF3C4F20F8}" type="presParOf" srcId="{4B83C68C-B13C-4246-9700-DF63245A7BC2}" destId="{F4E241BA-4CE1-4539-A620-BE3F9E26AD3B}" srcOrd="0" destOrd="0" presId="urn:microsoft.com/office/officeart/2005/8/layout/vList3"/>
    <dgm:cxn modelId="{96B33627-F308-4209-BCCA-B757E9997DC9}" type="presParOf" srcId="{F4E241BA-4CE1-4539-A620-BE3F9E26AD3B}" destId="{86960A0E-284B-4787-AAD4-950D63C09C95}" srcOrd="0" destOrd="0" presId="urn:microsoft.com/office/officeart/2005/8/layout/vList3"/>
    <dgm:cxn modelId="{3A1B2392-3E20-4FA9-8682-E385CE5D8A98}" type="presParOf" srcId="{F4E241BA-4CE1-4539-A620-BE3F9E26AD3B}" destId="{230F3639-9066-43B5-B504-00B3C0B015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843BF-D0E0-4D74-8A29-3533285D749E}">
      <dsp:nvSpPr>
        <dsp:cNvPr id="0" name=""/>
        <dsp:cNvSpPr/>
      </dsp:nvSpPr>
      <dsp:spPr>
        <a:xfrm>
          <a:off x="71443" y="1500202"/>
          <a:ext cx="3714764" cy="8572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i="0" kern="1200" dirty="0">
              <a:solidFill>
                <a:schemeClr val="bg1"/>
              </a:solidFill>
            </a:rPr>
            <a:t>ISO 9001:2008</a:t>
          </a:r>
          <a:endParaRPr lang="en-IN" sz="2400" kern="1200" dirty="0">
            <a:solidFill>
              <a:schemeClr val="bg1"/>
            </a:solidFill>
          </a:endParaRPr>
        </a:p>
      </dsp:txBody>
      <dsp:txXfrm>
        <a:off x="500067" y="1500202"/>
        <a:ext cx="2857517" cy="857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843BF-D0E0-4D74-8A29-3533285D749E}">
      <dsp:nvSpPr>
        <dsp:cNvPr id="0" name=""/>
        <dsp:cNvSpPr/>
      </dsp:nvSpPr>
      <dsp:spPr>
        <a:xfrm>
          <a:off x="62182" y="1412888"/>
          <a:ext cx="3233221" cy="7461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i="0" kern="1200" dirty="0">
              <a:solidFill>
                <a:schemeClr val="bg1"/>
              </a:solidFill>
            </a:rPr>
            <a:t>CRISIL</a:t>
          </a:r>
          <a:endParaRPr lang="en-IN" sz="2400" kern="1200" dirty="0">
            <a:solidFill>
              <a:schemeClr val="bg1"/>
            </a:solidFill>
          </a:endParaRPr>
        </a:p>
      </dsp:txBody>
      <dsp:txXfrm>
        <a:off x="435243" y="1412888"/>
        <a:ext cx="2487099" cy="746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4441C-098F-497C-8183-A82ECBD34032}">
      <dsp:nvSpPr>
        <dsp:cNvPr id="0" name=""/>
        <dsp:cNvSpPr/>
      </dsp:nvSpPr>
      <dsp:spPr>
        <a:xfrm>
          <a:off x="2756" y="147798"/>
          <a:ext cx="2979769" cy="222433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latin typeface="Sitka Banner" pitchFamily="2" charset="0"/>
            </a:rPr>
            <a:t>PURE EPOXY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latin typeface="Sitka Banner" pitchFamily="2" charset="0"/>
            </a:rPr>
            <a:t>PURE POLYSTER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latin typeface="Sitka Banner" pitchFamily="2" charset="0"/>
            </a:rPr>
            <a:t>EPOXY POLYESTER  (HYBRID)</a:t>
          </a:r>
        </a:p>
      </dsp:txBody>
      <dsp:txXfrm>
        <a:off x="54875" y="199917"/>
        <a:ext cx="2875531" cy="2172216"/>
      </dsp:txXfrm>
    </dsp:sp>
    <dsp:sp modelId="{EC9A48C3-DFB4-4CAE-9943-883270D970A5}">
      <dsp:nvSpPr>
        <dsp:cNvPr id="0" name=""/>
        <dsp:cNvSpPr/>
      </dsp:nvSpPr>
      <dsp:spPr>
        <a:xfrm>
          <a:off x="2756" y="2372133"/>
          <a:ext cx="2979769" cy="9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>
              <a:latin typeface="Sitka Heading" pitchFamily="2" charset="0"/>
            </a:rPr>
            <a:t>THERMOSETTING POWDER</a:t>
          </a:r>
        </a:p>
      </dsp:txBody>
      <dsp:txXfrm>
        <a:off x="2756" y="2372133"/>
        <a:ext cx="2098429" cy="956464"/>
      </dsp:txXfrm>
    </dsp:sp>
    <dsp:sp modelId="{4D4ED396-9E35-4481-B09B-04B502BC3D81}">
      <dsp:nvSpPr>
        <dsp:cNvPr id="0" name=""/>
        <dsp:cNvSpPr/>
      </dsp:nvSpPr>
      <dsp:spPr>
        <a:xfrm>
          <a:off x="2185478" y="2524058"/>
          <a:ext cx="1042919" cy="10429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rgbClr val="00B050">
              <a:alpha val="90000"/>
            </a:srgb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753EB-D780-49F1-A7FC-E110FF096E08}">
      <dsp:nvSpPr>
        <dsp:cNvPr id="0" name=""/>
        <dsp:cNvSpPr/>
      </dsp:nvSpPr>
      <dsp:spPr>
        <a:xfrm>
          <a:off x="3486774" y="147798"/>
          <a:ext cx="2979769" cy="222433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latin typeface="Sitka Banner" pitchFamily="2" charset="0"/>
            </a:rPr>
            <a:t>GLOSSY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latin typeface="Sitka Banner" pitchFamily="2" charset="0"/>
            </a:rPr>
            <a:t>SEMI GLOSSY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latin typeface="Sitka Banner" pitchFamily="2" charset="0"/>
            </a:rPr>
            <a:t>SATIN FINISH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latin typeface="Sitka Banner" pitchFamily="2" charset="0"/>
            </a:rPr>
            <a:t>MATT FINISH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latin typeface="Sitka Banner" pitchFamily="2" charset="0"/>
            </a:rPr>
            <a:t>RAL FINISH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latin typeface="Sitka Banner" pitchFamily="2" charset="0"/>
            </a:rPr>
            <a:t>TEXTURE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latin typeface="Sitka Banner" pitchFamily="2" charset="0"/>
            </a:rPr>
            <a:t>HAMMERTON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b="1" kern="1200" dirty="0">
              <a:latin typeface="Sitka Banner" pitchFamily="2" charset="0"/>
            </a:rPr>
            <a:t>ANTIQUE FINISH </a:t>
          </a:r>
        </a:p>
      </dsp:txBody>
      <dsp:txXfrm>
        <a:off x="3538893" y="199917"/>
        <a:ext cx="2875531" cy="2172216"/>
      </dsp:txXfrm>
    </dsp:sp>
    <dsp:sp modelId="{077FE87B-D7EA-4805-9DF2-4948973EDCA5}">
      <dsp:nvSpPr>
        <dsp:cNvPr id="0" name=""/>
        <dsp:cNvSpPr/>
      </dsp:nvSpPr>
      <dsp:spPr>
        <a:xfrm>
          <a:off x="3486774" y="2372133"/>
          <a:ext cx="2979769" cy="95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Sitka Heading" pitchFamily="2" charset="0"/>
            </a:rPr>
            <a:t>FINISHES</a:t>
          </a:r>
        </a:p>
      </dsp:txBody>
      <dsp:txXfrm>
        <a:off x="3486774" y="2372133"/>
        <a:ext cx="2098429" cy="956464"/>
      </dsp:txXfrm>
    </dsp:sp>
    <dsp:sp modelId="{0089E667-401F-427A-9A24-E392395EA983}">
      <dsp:nvSpPr>
        <dsp:cNvPr id="0" name=""/>
        <dsp:cNvSpPr/>
      </dsp:nvSpPr>
      <dsp:spPr>
        <a:xfrm>
          <a:off x="5669496" y="2524058"/>
          <a:ext cx="1042919" cy="10429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rgbClr val="00B050">
              <a:alpha val="90000"/>
            </a:srgb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F3639-9066-43B5-B504-00B3C0B01506}">
      <dsp:nvSpPr>
        <dsp:cNvPr id="0" name=""/>
        <dsp:cNvSpPr/>
      </dsp:nvSpPr>
      <dsp:spPr>
        <a:xfrm rot="10800000">
          <a:off x="1244014" y="0"/>
          <a:ext cx="4323070" cy="10318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02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Sitka Heading" pitchFamily="2" charset="0"/>
            </a:rPr>
            <a:t>PRE-TREATMENT CHEMICALS</a:t>
          </a:r>
        </a:p>
      </dsp:txBody>
      <dsp:txXfrm rot="10800000">
        <a:off x="1501981" y="0"/>
        <a:ext cx="4065103" cy="1031868"/>
      </dsp:txXfrm>
    </dsp:sp>
    <dsp:sp modelId="{86960A0E-284B-4787-AAD4-950D63C09C95}">
      <dsp:nvSpPr>
        <dsp:cNvPr id="0" name=""/>
        <dsp:cNvSpPr/>
      </dsp:nvSpPr>
      <dsp:spPr>
        <a:xfrm>
          <a:off x="830926" y="0"/>
          <a:ext cx="1031868" cy="10318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rgbClr val="00B050"/>
          </a:solidFill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9C03F-FDFE-4C06-BB74-6AAC7347CF64}" type="datetimeFigureOut">
              <a:rPr lang="en-US" smtClean="0"/>
              <a:pPr/>
              <a:t>4/18/2022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9B6D8-0452-4C18-9431-6D5BC079F70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B6D8-0452-4C18-9431-6D5BC079F709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B6D8-0452-4C18-9431-6D5BC079F709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9B6D8-0452-4C18-9431-6D5BC079F709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F9865B-BC73-4FF7-938F-9320CEACEF63}" type="datetime1">
              <a:rPr lang="en-US" smtClean="0"/>
              <a:pPr/>
              <a:t>4/18/2022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64577E-E8F9-43EA-8DC8-3F05FAA05A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A591-7C8B-4241-9801-B957780B1E78}" type="datetime1">
              <a:rPr lang="en-US" smtClean="0"/>
              <a:pPr/>
              <a:t>4/18/2022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7BC7-54F9-4911-8DA8-C670EF6A69EC}" type="datetime1">
              <a:rPr lang="en-US" smtClean="0"/>
              <a:pPr/>
              <a:t>4/18/2022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A747-26B8-4F73-ACCB-6FBF6E18BD8D}" type="datetime1">
              <a:rPr lang="en-US" smtClean="0"/>
              <a:pPr/>
              <a:t>4/18/2022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165E-6D36-4C1F-8B10-5009FAEC309E}" type="datetime1">
              <a:rPr lang="en-US" smtClean="0"/>
              <a:pPr/>
              <a:t>4/18/2022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6980-D5E2-4C55-9FA2-BE43F4F9C056}" type="datetime1">
              <a:rPr lang="en-US" smtClean="0"/>
              <a:pPr/>
              <a:t>4/18/2022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DF5E-2D99-4F77-BF6C-8F80FB495F6A}" type="datetime1">
              <a:rPr lang="en-US" smtClean="0"/>
              <a:pPr/>
              <a:t>4/18/2022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A42F-96D2-493F-AA4A-32F7F0A1C5D7}" type="datetime1">
              <a:rPr lang="en-US" smtClean="0"/>
              <a:pPr/>
              <a:t>4/18/2022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AFF0-9779-465D-87A3-01FBB8F01A18}" type="datetime1">
              <a:rPr lang="en-US" smtClean="0"/>
              <a:pPr/>
              <a:t>4/18/2022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7C38DE2-44EB-4435-947A-E2DA349C06EB}" type="datetime1">
              <a:rPr lang="en-US" smtClean="0"/>
              <a:pPr/>
              <a:t>4/18/2022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18879D-B51A-4359-B8EB-2C53ACDEDC14}" type="datetime1">
              <a:rPr lang="en-US" smtClean="0"/>
              <a:pPr/>
              <a:t>4/18/2022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64577E-E8F9-43EA-8DC8-3F05FAA05A7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C2AC05-CBB0-4E63-B9D2-86A41F07E502}" type="datetime1">
              <a:rPr lang="en-US" smtClean="0"/>
              <a:pPr/>
              <a:t>4/18/2022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64577E-E8F9-43EA-8DC8-3F05FAA05A7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 /><Relationship Id="rId13" Type="http://schemas.microsoft.com/office/2007/relationships/diagramDrawing" Target="../diagrams/drawing4.xml" /><Relationship Id="rId3" Type="http://schemas.openxmlformats.org/officeDocument/2006/relationships/diagramLayout" Target="../diagrams/layout3.xml" /><Relationship Id="rId7" Type="http://schemas.openxmlformats.org/officeDocument/2006/relationships/image" Target="../media/image4.png" /><Relationship Id="rId12" Type="http://schemas.openxmlformats.org/officeDocument/2006/relationships/diagramColors" Target="../diagrams/colors4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11" Type="http://schemas.openxmlformats.org/officeDocument/2006/relationships/diagramQuickStyle" Target="../diagrams/quickStyle4.xml" /><Relationship Id="rId5" Type="http://schemas.openxmlformats.org/officeDocument/2006/relationships/diagramColors" Target="../diagrams/colors3.xml" /><Relationship Id="rId10" Type="http://schemas.openxmlformats.org/officeDocument/2006/relationships/diagramLayout" Target="../diagrams/layout4.xml" /><Relationship Id="rId4" Type="http://schemas.openxmlformats.org/officeDocument/2006/relationships/diagramQuickStyle" Target="../diagrams/quickStyle3.xml" /><Relationship Id="rId9" Type="http://schemas.openxmlformats.org/officeDocument/2006/relationships/diagramData" Target="../diagrams/data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 /><Relationship Id="rId13" Type="http://schemas.openxmlformats.org/officeDocument/2006/relationships/image" Target="../media/image33.png" /><Relationship Id="rId3" Type="http://schemas.openxmlformats.org/officeDocument/2006/relationships/image" Target="../media/image5.jpeg" /><Relationship Id="rId7" Type="http://schemas.openxmlformats.org/officeDocument/2006/relationships/image" Target="../media/image27.png" /><Relationship Id="rId12" Type="http://schemas.openxmlformats.org/officeDocument/2006/relationships/image" Target="../media/image32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6.png" /><Relationship Id="rId11" Type="http://schemas.openxmlformats.org/officeDocument/2006/relationships/image" Target="../media/image31.png" /><Relationship Id="rId5" Type="http://schemas.openxmlformats.org/officeDocument/2006/relationships/image" Target="../media/image25.png" /><Relationship Id="rId10" Type="http://schemas.openxmlformats.org/officeDocument/2006/relationships/image" Target="../media/image30.png" /><Relationship Id="rId4" Type="http://schemas.openxmlformats.org/officeDocument/2006/relationships/image" Target="../media/image24.png" /><Relationship Id="rId9" Type="http://schemas.openxmlformats.org/officeDocument/2006/relationships/image" Target="../media/image29.png" /><Relationship Id="rId14" Type="http://schemas.openxmlformats.org/officeDocument/2006/relationships/image" Target="../media/image34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6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 /><Relationship Id="rId3" Type="http://schemas.openxmlformats.org/officeDocument/2006/relationships/image" Target="../media/image4.png" /><Relationship Id="rId7" Type="http://schemas.openxmlformats.org/officeDocument/2006/relationships/diagramLayout" Target="../diagrams/layout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Data" Target="../diagrams/data1.xml" /><Relationship Id="rId5" Type="http://schemas.openxmlformats.org/officeDocument/2006/relationships/image" Target="../media/image5.jpeg" /><Relationship Id="rId10" Type="http://schemas.microsoft.com/office/2007/relationships/diagramDrawing" Target="../diagrams/drawing1.xml" /><Relationship Id="rId4" Type="http://schemas.openxmlformats.org/officeDocument/2006/relationships/image" Target="../media/image8.jpeg" /><Relationship Id="rId9" Type="http://schemas.openxmlformats.org/officeDocument/2006/relationships/diagramColors" Target="../diagrams/colors1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 /><Relationship Id="rId3" Type="http://schemas.openxmlformats.org/officeDocument/2006/relationships/image" Target="../media/image4.png" /><Relationship Id="rId7" Type="http://schemas.openxmlformats.org/officeDocument/2006/relationships/diagramLayout" Target="../diagrams/layout2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diagramData" Target="../diagrams/data2.xml" /><Relationship Id="rId5" Type="http://schemas.openxmlformats.org/officeDocument/2006/relationships/image" Target="../media/image5.jpeg" /><Relationship Id="rId10" Type="http://schemas.microsoft.com/office/2007/relationships/diagramDrawing" Target="../diagrams/drawing2.xml" /><Relationship Id="rId4" Type="http://schemas.openxmlformats.org/officeDocument/2006/relationships/image" Target="../media/image9.png" /><Relationship Id="rId9" Type="http://schemas.openxmlformats.org/officeDocument/2006/relationships/diagramColors" Target="../diagrams/colors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png" /><Relationship Id="rId4" Type="http://schemas.openxmlformats.org/officeDocument/2006/relationships/image" Target="../media/image1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2800" b="1" dirty="0">
                <a:latin typeface="Sitka Heading" pitchFamily="2" charset="0"/>
              </a:rPr>
              <a:t>Company Presentation</a:t>
            </a:r>
          </a:p>
        </p:txBody>
      </p:sp>
      <p:pic>
        <p:nvPicPr>
          <p:cNvPr id="4098" name="Picture 2" descr="C:\Users\Shubham Pandey\Desktop\Dura_Coat\SCPL_logo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28604"/>
            <a:ext cx="3429024" cy="2091269"/>
          </a:xfrm>
          <a:prstGeom prst="rect">
            <a:avLst/>
          </a:prstGeom>
          <a:noFill/>
        </p:spPr>
      </p:pic>
      <p:pic>
        <p:nvPicPr>
          <p:cNvPr id="4099" name="Picture 3" descr="C:\Users\Shubham Pandey\Desktop\Dura_Coat\SCPL_name_Logo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3116"/>
            <a:ext cx="7000925" cy="164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285852" y="1357298"/>
          <a:ext cx="6715172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PRODUCTS 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7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100" smtClean="0"/>
              <a:pPr/>
              <a:t>10</a:t>
            </a:fld>
            <a:endParaRPr lang="en-IN" sz="1200" dirty="0"/>
          </a:p>
        </p:txBody>
      </p:sp>
      <p:pic>
        <p:nvPicPr>
          <p:cNvPr id="8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/>
          <p:nvPr/>
        </p:nvGraphicFramePr>
        <p:xfrm>
          <a:off x="1571604" y="5000636"/>
          <a:ext cx="6500858" cy="103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285860"/>
            <a:ext cx="8143932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300" b="1" u="sng" dirty="0">
                <a:solidFill>
                  <a:schemeClr val="tx2"/>
                </a:solidFill>
                <a:latin typeface="Sitka Heading" pitchFamily="2" charset="0"/>
              </a:rPr>
              <a:t>PURE EPOXY 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They are recommended for interior use.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These have excellent corrosion resistance.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They are available in matt finish.</a:t>
            </a:r>
          </a:p>
          <a:p>
            <a:pPr algn="just">
              <a:lnSpc>
                <a:spcPts val="2800"/>
              </a:lnSpc>
              <a:buNone/>
            </a:pPr>
            <a:r>
              <a:rPr lang="en-IN" sz="2400" b="1" dirty="0">
                <a:solidFill>
                  <a:schemeClr val="tx2"/>
                </a:solidFill>
                <a:latin typeface="Sitka Banner" pitchFamily="2" charset="0"/>
              </a:rPr>
              <a:t>Applications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Auto components, Panels, hand tools, brassware, Al- extrusions, electrical components, hospital equipments, ceiling panels, bathroom fittings, coatings for pipes and many others.</a:t>
            </a:r>
          </a:p>
          <a:p>
            <a:pPr algn="just">
              <a:lnSpc>
                <a:spcPts val="2800"/>
              </a:lnSpc>
              <a:buNone/>
            </a:pPr>
            <a:r>
              <a:rPr lang="en-IN" sz="2400" b="1" dirty="0">
                <a:solidFill>
                  <a:schemeClr val="tx2"/>
                </a:solidFill>
                <a:latin typeface="Sitka Banner" pitchFamily="2" charset="0"/>
              </a:rPr>
              <a:t>Curing Requirement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200˚C object temperature for 10-12 minutes.</a:t>
            </a:r>
          </a:p>
          <a:p>
            <a:pPr algn="just">
              <a:lnSpc>
                <a:spcPts val="2800"/>
              </a:lnSpc>
            </a:pPr>
            <a:endParaRPr lang="en-IN" sz="2400" b="1" dirty="0">
              <a:solidFill>
                <a:schemeClr val="tx2"/>
              </a:solidFill>
              <a:latin typeface="Sitka Banner" pitchFamily="2" charset="0"/>
            </a:endParaRPr>
          </a:p>
          <a:p>
            <a:pPr algn="just">
              <a:buNone/>
            </a:pPr>
            <a:endParaRPr lang="en-IN" sz="2400" b="1" dirty="0">
              <a:solidFill>
                <a:schemeClr val="tx2"/>
              </a:solidFill>
              <a:latin typeface="Sitka Banner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PRODUCTS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2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100" smtClean="0"/>
              <a:pPr/>
              <a:t>11</a:t>
            </a:fld>
            <a:endParaRPr lang="en-IN" sz="1200" dirty="0"/>
          </a:p>
        </p:txBody>
      </p:sp>
      <p:pic>
        <p:nvPicPr>
          <p:cNvPr id="8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pic>
        <p:nvPicPr>
          <p:cNvPr id="11" name="Picture 10" descr="colors-1024x560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500174"/>
            <a:ext cx="3631334" cy="198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300" b="1" u="sng" dirty="0">
                <a:solidFill>
                  <a:schemeClr val="tx2"/>
                </a:solidFill>
                <a:latin typeface="Sitka Heading" pitchFamily="2" charset="0"/>
              </a:rPr>
              <a:t>PURE POLYESTER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It is recommended for both interior and exterior use.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They are available in glossy, semi glossy and our specially developed product is available in matt finish.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These products have excellent gloss retention, good levelling, over bake resistance, mar resistance and have excellent mechanical properties.</a:t>
            </a:r>
          </a:p>
          <a:p>
            <a:pPr algn="just">
              <a:lnSpc>
                <a:spcPts val="2800"/>
              </a:lnSpc>
              <a:buNone/>
            </a:pPr>
            <a:r>
              <a:rPr lang="en-IN" sz="2400" b="1" dirty="0">
                <a:solidFill>
                  <a:schemeClr val="tx2"/>
                </a:solidFill>
                <a:latin typeface="Sitka Banner" pitchFamily="2" charset="0"/>
              </a:rPr>
              <a:t>Applications</a:t>
            </a:r>
          </a:p>
          <a:p>
            <a:pPr>
              <a:lnSpc>
                <a:spcPct val="110000"/>
              </a:lnSpc>
            </a:pPr>
            <a:r>
              <a:rPr lang="en-IN" sz="2000" b="1" dirty="0">
                <a:latin typeface="Sitka Banner" pitchFamily="2" charset="0"/>
              </a:rPr>
              <a:t>Agricultural equipments, outdoor furniture, </a:t>
            </a:r>
          </a:p>
          <a:p>
            <a:pPr>
              <a:lnSpc>
                <a:spcPct val="110000"/>
              </a:lnSpc>
              <a:buNone/>
            </a:pPr>
            <a:r>
              <a:rPr lang="en-IN" sz="2000" b="1" dirty="0">
                <a:latin typeface="Sitka Banner" pitchFamily="2" charset="0"/>
              </a:rPr>
              <a:t>     architectural facades &amp; windows and many others.</a:t>
            </a:r>
          </a:p>
          <a:p>
            <a:pPr algn="just">
              <a:lnSpc>
                <a:spcPts val="2800"/>
              </a:lnSpc>
              <a:buNone/>
            </a:pPr>
            <a:r>
              <a:rPr lang="en-IN" sz="2400" b="1" dirty="0">
                <a:solidFill>
                  <a:schemeClr val="tx2"/>
                </a:solidFill>
                <a:latin typeface="Sitka Banner" pitchFamily="2" charset="0"/>
              </a:rPr>
              <a:t>Curing Requirement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200˚C object temperature for 10-12 minutes.</a:t>
            </a:r>
          </a:p>
          <a:p>
            <a:pPr algn="just">
              <a:lnSpc>
                <a:spcPts val="2800"/>
              </a:lnSpc>
            </a:pPr>
            <a:endParaRPr lang="en-IN" sz="2400" b="1" dirty="0">
              <a:solidFill>
                <a:schemeClr val="tx2"/>
              </a:solidFill>
              <a:latin typeface="Sitka Banner" pitchFamily="2" charset="0"/>
            </a:endParaRPr>
          </a:p>
          <a:p>
            <a:pPr algn="just">
              <a:buNone/>
            </a:pPr>
            <a:endParaRPr lang="en-IN" sz="2400" b="1" dirty="0">
              <a:solidFill>
                <a:schemeClr val="tx2"/>
              </a:solidFill>
              <a:latin typeface="Sitka Banner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PRODUCTS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2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100" smtClean="0"/>
              <a:pPr/>
              <a:t>12</a:t>
            </a:fld>
            <a:endParaRPr lang="en-IN" sz="1200" dirty="0"/>
          </a:p>
        </p:txBody>
      </p:sp>
      <p:pic>
        <p:nvPicPr>
          <p:cNvPr id="8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pic>
        <p:nvPicPr>
          <p:cNvPr id="9" name="Picture 8" descr="glossy-finish-powder-coating-500x500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643314"/>
            <a:ext cx="2286016" cy="2347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331929"/>
            <a:ext cx="8229600" cy="452596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300" b="1" u="sng" dirty="0">
                <a:solidFill>
                  <a:schemeClr val="tx2"/>
                </a:solidFill>
                <a:latin typeface="Sitka Heading" pitchFamily="2" charset="0"/>
              </a:rPr>
              <a:t>EPOXY POLYESTER (HYBRID)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It is a mixture of Epoxy and Polyester Resins.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They are easy to apply.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These have excellent decorative appearance.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They are available in glossy, matt, structure, texture and antique finish.</a:t>
            </a:r>
          </a:p>
          <a:p>
            <a:pPr algn="just">
              <a:lnSpc>
                <a:spcPts val="2800"/>
              </a:lnSpc>
              <a:buNone/>
            </a:pPr>
            <a:r>
              <a:rPr lang="en-IN" sz="2400" b="1" dirty="0">
                <a:solidFill>
                  <a:schemeClr val="tx2"/>
                </a:solidFill>
                <a:latin typeface="Sitka Banner" pitchFamily="2" charset="0"/>
              </a:rPr>
              <a:t>Applications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Mainly used for consumer durables, office equipments and furniture, light fixtures, Sports goods, indoor components and appliances and many other.</a:t>
            </a:r>
          </a:p>
          <a:p>
            <a:pPr algn="just">
              <a:lnSpc>
                <a:spcPts val="2800"/>
              </a:lnSpc>
              <a:buNone/>
            </a:pPr>
            <a:r>
              <a:rPr lang="en-IN" sz="2400" b="1" dirty="0">
                <a:solidFill>
                  <a:schemeClr val="tx2"/>
                </a:solidFill>
                <a:latin typeface="Sitka Banner" pitchFamily="2" charset="0"/>
              </a:rPr>
              <a:t>Curing Requirement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180˚C object temperature for 10-12 minutes.</a:t>
            </a:r>
          </a:p>
          <a:p>
            <a:pPr algn="just">
              <a:lnSpc>
                <a:spcPts val="2800"/>
              </a:lnSpc>
            </a:pPr>
            <a:endParaRPr lang="en-IN" sz="2400" b="1" dirty="0">
              <a:solidFill>
                <a:schemeClr val="tx2"/>
              </a:solidFill>
              <a:latin typeface="Sitka Banner" pitchFamily="2" charset="0"/>
            </a:endParaRPr>
          </a:p>
          <a:p>
            <a:pPr algn="just">
              <a:buNone/>
            </a:pPr>
            <a:endParaRPr lang="en-IN" sz="2400" b="1" dirty="0">
              <a:solidFill>
                <a:schemeClr val="tx2"/>
              </a:solidFill>
              <a:latin typeface="Sitka Banner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PRODUCTS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2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100" smtClean="0"/>
              <a:pPr/>
              <a:t>13</a:t>
            </a:fld>
            <a:endParaRPr lang="en-IN" sz="1200" dirty="0"/>
          </a:p>
        </p:txBody>
      </p:sp>
      <p:pic>
        <p:nvPicPr>
          <p:cNvPr id="8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pic>
        <p:nvPicPr>
          <p:cNvPr id="10" name="Picture 9" descr="hybrid-powder-coating-500x500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642918"/>
            <a:ext cx="3214687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285860"/>
            <a:ext cx="4572032" cy="50006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2300" b="1" u="sng" dirty="0">
                <a:solidFill>
                  <a:schemeClr val="tx2"/>
                </a:solidFill>
                <a:latin typeface="Sitka Heading" pitchFamily="2" charset="0"/>
              </a:rPr>
              <a:t>PRE-TREATMENT  CHEMICALS</a:t>
            </a:r>
          </a:p>
          <a:p>
            <a:pPr>
              <a:lnSpc>
                <a:spcPts val="2800"/>
              </a:lnSpc>
            </a:pPr>
            <a:r>
              <a:rPr lang="en-IN" sz="1900" b="1" dirty="0">
                <a:latin typeface="Sitka Banner" pitchFamily="2" charset="0"/>
              </a:rPr>
              <a:t>A good pre-treatment lays the foundation for a good finish. </a:t>
            </a:r>
          </a:p>
          <a:p>
            <a:pPr>
              <a:lnSpc>
                <a:spcPts val="2800"/>
              </a:lnSpc>
            </a:pPr>
            <a:r>
              <a:rPr lang="en-IN" sz="1900" b="1" dirty="0">
                <a:latin typeface="Sitka Banner" pitchFamily="2" charset="0"/>
              </a:rPr>
              <a:t>To ensure an excellent metal painted surface, quality Pre-Treatment is essential.</a:t>
            </a:r>
          </a:p>
          <a:p>
            <a:pPr>
              <a:lnSpc>
                <a:spcPts val="2800"/>
              </a:lnSpc>
            </a:pPr>
            <a:r>
              <a:rPr lang="en-IN" sz="1900" b="1" dirty="0">
                <a:latin typeface="Sitka Banner" pitchFamily="2" charset="0"/>
              </a:rPr>
              <a:t>SCPL is continuously into developing surface treatment solution that are innovative and cost effective.</a:t>
            </a:r>
          </a:p>
          <a:p>
            <a:pPr>
              <a:lnSpc>
                <a:spcPts val="2800"/>
              </a:lnSpc>
            </a:pPr>
            <a:r>
              <a:rPr lang="en-IN" sz="1900" b="1" dirty="0">
                <a:latin typeface="Sitka Banner" pitchFamily="2" charset="0"/>
              </a:rPr>
              <a:t>Giving our customers a competitive advantage to meet their economic targets in challenging market. </a:t>
            </a:r>
            <a:endParaRPr lang="en-IN" sz="1800" b="1" dirty="0">
              <a:latin typeface="Sitka Banner" pitchFamily="2" charset="0"/>
            </a:endParaRPr>
          </a:p>
          <a:p>
            <a:pPr lvl="1" algn="just">
              <a:lnSpc>
                <a:spcPts val="2800"/>
              </a:lnSpc>
              <a:buFont typeface="Arial" pitchFamily="34" charset="0"/>
              <a:buChar char="•"/>
            </a:pPr>
            <a:endParaRPr lang="en-IN" sz="1600" b="1" dirty="0">
              <a:latin typeface="Sitka Banner" pitchFamily="2" charset="0"/>
            </a:endParaRPr>
          </a:p>
          <a:p>
            <a:pPr algn="just">
              <a:lnSpc>
                <a:spcPts val="2800"/>
              </a:lnSpc>
            </a:pPr>
            <a:endParaRPr lang="en-IN" sz="2400" b="1" dirty="0">
              <a:solidFill>
                <a:schemeClr val="tx2"/>
              </a:solidFill>
              <a:latin typeface="Sitka Banner" pitchFamily="2" charset="0"/>
            </a:endParaRPr>
          </a:p>
          <a:p>
            <a:pPr algn="just">
              <a:buNone/>
            </a:pPr>
            <a:endParaRPr lang="en-IN" sz="2400" b="1" dirty="0">
              <a:solidFill>
                <a:schemeClr val="tx2"/>
              </a:solidFill>
              <a:latin typeface="Sitka Banner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PRODUCTS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2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100" smtClean="0"/>
              <a:pPr/>
              <a:t>14</a:t>
            </a:fld>
            <a:endParaRPr lang="en-IN" sz="1200" dirty="0"/>
          </a:p>
        </p:txBody>
      </p:sp>
      <p:pic>
        <p:nvPicPr>
          <p:cNvPr id="8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pic>
        <p:nvPicPr>
          <p:cNvPr id="2051" name="Picture 3" descr="C:\Users\Shubham Pandey\Desktop\Dura_Coat\textile-pretreatment-chemicals-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285992"/>
            <a:ext cx="2857520" cy="2857520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285860"/>
            <a:ext cx="4572032" cy="50006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2300" b="1" u="sng" dirty="0">
                <a:solidFill>
                  <a:schemeClr val="tx2"/>
                </a:solidFill>
                <a:latin typeface="Sitka Heading" pitchFamily="2" charset="0"/>
              </a:rPr>
              <a:t>PRE-TREATMENT  CHEMICALS</a:t>
            </a:r>
          </a:p>
          <a:p>
            <a:pPr>
              <a:lnSpc>
                <a:spcPts val="2800"/>
              </a:lnSpc>
            </a:pPr>
            <a:r>
              <a:rPr lang="en-IN" sz="1900" b="1" dirty="0">
                <a:latin typeface="Sitka Banner" pitchFamily="2" charset="0"/>
              </a:rPr>
              <a:t>Pre-treatment is essential to reinforce the adhesion of the paint and hence improve corrosion resistance. </a:t>
            </a:r>
          </a:p>
          <a:p>
            <a:pPr>
              <a:lnSpc>
                <a:spcPts val="2800"/>
              </a:lnSpc>
            </a:pPr>
            <a:r>
              <a:rPr lang="en-IN" sz="1900" b="1" dirty="0">
                <a:latin typeface="Sitka Banner" pitchFamily="2" charset="0"/>
              </a:rPr>
              <a:t>The required pre-treatment for different substrate are:</a:t>
            </a:r>
          </a:p>
          <a:p>
            <a:pPr lvl="1">
              <a:lnSpc>
                <a:spcPts val="2800"/>
              </a:lnSpc>
              <a:buFont typeface="Arial" pitchFamily="34" charset="0"/>
              <a:buChar char="•"/>
            </a:pPr>
            <a:r>
              <a:rPr lang="en-IN" sz="1900" b="1" dirty="0">
                <a:latin typeface="Sitka Banner" pitchFamily="2" charset="0"/>
              </a:rPr>
              <a:t>Mild steel : Zinc/ Iron phosphate</a:t>
            </a:r>
          </a:p>
          <a:p>
            <a:pPr lvl="1">
              <a:lnSpc>
                <a:spcPts val="2800"/>
              </a:lnSpc>
              <a:buFont typeface="Arial" pitchFamily="34" charset="0"/>
              <a:buChar char="•"/>
            </a:pPr>
            <a:r>
              <a:rPr lang="en-IN" sz="1900" b="1" dirty="0">
                <a:latin typeface="Sitka Banner" pitchFamily="2" charset="0"/>
              </a:rPr>
              <a:t>Aluminium : Chromate Conversion Treatment</a:t>
            </a:r>
          </a:p>
          <a:p>
            <a:pPr lvl="1">
              <a:lnSpc>
                <a:spcPts val="2800"/>
              </a:lnSpc>
              <a:buFont typeface="Arial" pitchFamily="34" charset="0"/>
              <a:buChar char="•"/>
            </a:pPr>
            <a:r>
              <a:rPr lang="en-IN" sz="1900" b="1" dirty="0">
                <a:latin typeface="Sitka Banner" pitchFamily="2" charset="0"/>
              </a:rPr>
              <a:t>Stainless Steel: Strong Acid Etching Treatment</a:t>
            </a:r>
          </a:p>
          <a:p>
            <a:pPr lvl="1" algn="just">
              <a:lnSpc>
                <a:spcPts val="2800"/>
              </a:lnSpc>
              <a:buFont typeface="Arial" pitchFamily="34" charset="0"/>
              <a:buChar char="•"/>
            </a:pPr>
            <a:endParaRPr lang="en-IN" sz="1600" b="1" dirty="0">
              <a:latin typeface="Sitka Banner" pitchFamily="2" charset="0"/>
            </a:endParaRPr>
          </a:p>
          <a:p>
            <a:pPr algn="just">
              <a:lnSpc>
                <a:spcPts val="2800"/>
              </a:lnSpc>
            </a:pPr>
            <a:endParaRPr lang="en-IN" sz="2400" b="1" dirty="0">
              <a:solidFill>
                <a:schemeClr val="tx2"/>
              </a:solidFill>
              <a:latin typeface="Sitka Banner" pitchFamily="2" charset="0"/>
            </a:endParaRPr>
          </a:p>
          <a:p>
            <a:pPr algn="just">
              <a:buNone/>
            </a:pPr>
            <a:endParaRPr lang="en-IN" sz="2400" b="1" dirty="0">
              <a:solidFill>
                <a:schemeClr val="tx2"/>
              </a:solidFill>
              <a:latin typeface="Sitka Banner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PRODUCTS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2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100" smtClean="0"/>
              <a:pPr/>
              <a:t>15</a:t>
            </a:fld>
            <a:endParaRPr lang="en-IN" sz="1200" dirty="0"/>
          </a:p>
        </p:txBody>
      </p:sp>
      <p:pic>
        <p:nvPicPr>
          <p:cNvPr id="8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pic>
        <p:nvPicPr>
          <p:cNvPr id="9" name="Picture 8" descr="poly-urethane-chemica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2285992"/>
            <a:ext cx="3610249" cy="2467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SCPL extensive product line has reputation for providing quality that ranks with the best in the industry.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Ability to deliver on time without fail.</a:t>
            </a:r>
          </a:p>
          <a:p>
            <a:r>
              <a:rPr lang="en-IN" sz="2000" b="1" dirty="0">
                <a:latin typeface="Sitka Banner" pitchFamily="2" charset="0"/>
              </a:rPr>
              <a:t>Diligent workforce.</a:t>
            </a:r>
          </a:p>
          <a:p>
            <a:r>
              <a:rPr lang="en-IN" sz="2000" b="1" dirty="0">
                <a:latin typeface="Sitka Banner" pitchFamily="2" charset="0"/>
              </a:rPr>
              <a:t>Competitive price.</a:t>
            </a:r>
          </a:p>
          <a:p>
            <a:r>
              <a:rPr lang="en-IN" sz="2000" b="1" dirty="0">
                <a:latin typeface="Sitka Banner" pitchFamily="2" charset="0"/>
              </a:rPr>
              <a:t>Ethical business policies.</a:t>
            </a:r>
          </a:p>
          <a:p>
            <a:r>
              <a:rPr lang="en-IN" sz="2000" b="1" dirty="0">
                <a:latin typeface="Sitka Banner" pitchFamily="2" charset="0"/>
              </a:rPr>
              <a:t>Customized packaging.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Capacity to produce 7200 tonne annually with most stringent quality standards.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A wide market presence through direct and distributers.</a:t>
            </a:r>
          </a:p>
          <a:p>
            <a:pPr algn="just"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Customer service oriented marketing personnel.</a:t>
            </a:r>
          </a:p>
          <a:p>
            <a:pPr algn="just">
              <a:lnSpc>
                <a:spcPts val="2800"/>
              </a:lnSpc>
            </a:pPr>
            <a:endParaRPr lang="en-IN" sz="2000" b="1" dirty="0">
              <a:latin typeface="Sitka Banner" pitchFamily="2" charset="0"/>
            </a:endParaRPr>
          </a:p>
          <a:p>
            <a:pPr algn="just">
              <a:lnSpc>
                <a:spcPts val="2800"/>
              </a:lnSpc>
            </a:pPr>
            <a:endParaRPr lang="en-IN" sz="2000" b="1" dirty="0">
              <a:latin typeface="Sitka Banner" pitchFamily="2" charset="0"/>
            </a:endParaRPr>
          </a:p>
          <a:p>
            <a:pPr algn="just">
              <a:lnSpc>
                <a:spcPts val="2800"/>
              </a:lnSpc>
            </a:pPr>
            <a:endParaRPr lang="en-IN" sz="2000" dirty="0">
              <a:solidFill>
                <a:srgbClr val="FF0000"/>
              </a:solidFill>
              <a:latin typeface="Sitka Banner" pitchFamily="2" charset="0"/>
            </a:endParaRPr>
          </a:p>
          <a:p>
            <a:pPr algn="just"/>
            <a:endParaRPr lang="en-IN" sz="2000" dirty="0">
              <a:latin typeface="Sitka Banner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Sitka Heading" pitchFamily="2" charset="0"/>
              </a:rPr>
              <a:t>FACTORS BEHIND OUR SUCCESS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2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100" smtClean="0"/>
              <a:pPr/>
              <a:t>16</a:t>
            </a:fld>
            <a:endParaRPr lang="en-IN" sz="1200" dirty="0"/>
          </a:p>
        </p:txBody>
      </p:sp>
      <p:pic>
        <p:nvPicPr>
          <p:cNvPr id="8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pic>
        <p:nvPicPr>
          <p:cNvPr id="10" name="Picture 9" descr="279-2791111_rate-clipart-company-growth-success-rate-icon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785926"/>
            <a:ext cx="3500462" cy="246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ts val="2800"/>
              </a:lnSpc>
              <a:buNone/>
            </a:pPr>
            <a:endParaRPr lang="en-IN" sz="2000" b="1" dirty="0">
              <a:latin typeface="Sitka Banner" pitchFamily="2" charset="0"/>
            </a:endParaRPr>
          </a:p>
          <a:p>
            <a:pPr algn="just">
              <a:lnSpc>
                <a:spcPts val="2800"/>
              </a:lnSpc>
            </a:pPr>
            <a:endParaRPr lang="en-IN" sz="2000" b="1" dirty="0">
              <a:latin typeface="Sitka Banner" pitchFamily="2" charset="0"/>
            </a:endParaRPr>
          </a:p>
          <a:p>
            <a:pPr algn="just">
              <a:lnSpc>
                <a:spcPts val="2800"/>
              </a:lnSpc>
            </a:pPr>
            <a:endParaRPr lang="en-IN" sz="2000" dirty="0">
              <a:solidFill>
                <a:srgbClr val="FF0000"/>
              </a:solidFill>
              <a:latin typeface="Sitka Banner" pitchFamily="2" charset="0"/>
            </a:endParaRPr>
          </a:p>
          <a:p>
            <a:pPr algn="just"/>
            <a:endParaRPr lang="en-IN" sz="2000" dirty="0">
              <a:latin typeface="Sitka Banner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OUR CUSTOMERS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2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100" smtClean="0"/>
              <a:pPr/>
              <a:t>17</a:t>
            </a:fld>
            <a:endParaRPr lang="en-IN" sz="1100" dirty="0"/>
          </a:p>
        </p:txBody>
      </p:sp>
      <p:pic>
        <p:nvPicPr>
          <p:cNvPr id="8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pic>
        <p:nvPicPr>
          <p:cNvPr id="5122" name="Picture 2" descr="C:\Users\Shubham Pandey\Downloads\download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214422"/>
            <a:ext cx="1500198" cy="1500198"/>
          </a:xfrm>
          <a:prstGeom prst="rect">
            <a:avLst/>
          </a:prstGeom>
          <a:noFill/>
        </p:spPr>
      </p:pic>
      <p:pic>
        <p:nvPicPr>
          <p:cNvPr id="5123" name="Picture 3" descr="C:\Users\Shubham Pandey\Downloads\23-237652_jcb-logo-image-hd-hd-png-download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571612"/>
            <a:ext cx="1643074" cy="1090916"/>
          </a:xfrm>
          <a:prstGeom prst="rect">
            <a:avLst/>
          </a:prstGeom>
          <a:noFill/>
        </p:spPr>
      </p:pic>
      <p:pic>
        <p:nvPicPr>
          <p:cNvPr id="5124" name="Picture 4" descr="C:\Users\Shubham Pandey\Downloads\IMG_20201110_211912-removebg-previ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357298"/>
            <a:ext cx="2026554" cy="1143008"/>
          </a:xfrm>
          <a:prstGeom prst="rect">
            <a:avLst/>
          </a:prstGeom>
          <a:noFill/>
        </p:spPr>
      </p:pic>
      <p:pic>
        <p:nvPicPr>
          <p:cNvPr id="5125" name="Picture 5" descr="C:\Users\Shubham Pandey\Downloads\download__1_-removebg-previ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5" y="2857496"/>
            <a:ext cx="1643074" cy="1357033"/>
          </a:xfrm>
          <a:prstGeom prst="rect">
            <a:avLst/>
          </a:prstGeom>
          <a:noFill/>
        </p:spPr>
      </p:pic>
      <p:pic>
        <p:nvPicPr>
          <p:cNvPr id="5128" name="Picture 8" descr="C:\Users\Shubham Pandey\Desktop\Dura_Coat\customer logos\Havells_Logo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2928934"/>
            <a:ext cx="1643074" cy="1084429"/>
          </a:xfrm>
          <a:prstGeom prst="rect">
            <a:avLst/>
          </a:prstGeom>
          <a:noFill/>
        </p:spPr>
      </p:pic>
      <p:pic>
        <p:nvPicPr>
          <p:cNvPr id="5130" name="Picture 10" descr="C:\Users\Shubham Pandey\Desktop\Dura_Coat\customer logos\Hero-logo 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2857496"/>
            <a:ext cx="1857388" cy="1044781"/>
          </a:xfrm>
          <a:prstGeom prst="rect">
            <a:avLst/>
          </a:prstGeom>
          <a:noFill/>
        </p:spPr>
      </p:pic>
      <p:pic>
        <p:nvPicPr>
          <p:cNvPr id="1027" name="Picture 3" descr="C:\Users\Shubham Pandey\Downloads\kalco-logo-removebg-preview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4429132"/>
            <a:ext cx="2000264" cy="957443"/>
          </a:xfrm>
          <a:prstGeom prst="rect">
            <a:avLst/>
          </a:prstGeom>
          <a:noFill/>
        </p:spPr>
      </p:pic>
      <p:pic>
        <p:nvPicPr>
          <p:cNvPr id="1028" name="Picture 4" descr="C:\Users\Shubham Pandey\Downloads\systemair-logo-vector-removebg-previ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16" y="2786058"/>
            <a:ext cx="2028686" cy="1126375"/>
          </a:xfrm>
          <a:prstGeom prst="rect">
            <a:avLst/>
          </a:prstGeom>
          <a:noFill/>
        </p:spPr>
      </p:pic>
      <p:pic>
        <p:nvPicPr>
          <p:cNvPr id="1029" name="Picture 5" descr="C:\Users\Shubham Pandey\Downloads\download__1_-removebg-preview (1)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1538" y="4714884"/>
            <a:ext cx="2074987" cy="681222"/>
          </a:xfrm>
          <a:prstGeom prst="rect">
            <a:avLst/>
          </a:prstGeom>
          <a:noFill/>
        </p:spPr>
      </p:pic>
      <p:pic>
        <p:nvPicPr>
          <p:cNvPr id="7" name="Picture 2" descr="C:\Users\Shubham Pandey\Downloads\1559557529822-removebg-preview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16" y="1214422"/>
            <a:ext cx="1571636" cy="1571636"/>
          </a:xfrm>
          <a:prstGeom prst="rect">
            <a:avLst/>
          </a:prstGeom>
          <a:noFill/>
        </p:spPr>
      </p:pic>
      <p:pic>
        <p:nvPicPr>
          <p:cNvPr id="9" name="Picture 2" descr="C:\Users\Shubham Pandey\Downloads\1620317921212-removebg-preview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86248" y="4357694"/>
            <a:ext cx="1268438" cy="1268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ts val="2800"/>
              </a:lnSpc>
              <a:buNone/>
            </a:pPr>
            <a:endParaRPr lang="en-IN" sz="2000" b="1" dirty="0">
              <a:latin typeface="Sitka Banner" pitchFamily="2" charset="0"/>
            </a:endParaRPr>
          </a:p>
          <a:p>
            <a:pPr algn="just">
              <a:lnSpc>
                <a:spcPts val="2800"/>
              </a:lnSpc>
              <a:buNone/>
            </a:pPr>
            <a:endParaRPr lang="en-IN" sz="2000" b="1" dirty="0">
              <a:latin typeface="Sitka Banner" pitchFamily="2" charset="0"/>
            </a:endParaRPr>
          </a:p>
          <a:p>
            <a:pPr algn="just">
              <a:lnSpc>
                <a:spcPts val="2800"/>
              </a:lnSpc>
            </a:pPr>
            <a:endParaRPr lang="en-IN" sz="2000" b="1" dirty="0">
              <a:latin typeface="Sitka Banner" pitchFamily="2" charset="0"/>
            </a:endParaRPr>
          </a:p>
          <a:p>
            <a:pPr algn="just">
              <a:lnSpc>
                <a:spcPts val="2800"/>
              </a:lnSpc>
            </a:pPr>
            <a:endParaRPr lang="en-IN" sz="2000" dirty="0">
              <a:solidFill>
                <a:srgbClr val="FF0000"/>
              </a:solidFill>
              <a:latin typeface="Sitka Banner" pitchFamily="2" charset="0"/>
            </a:endParaRPr>
          </a:p>
          <a:p>
            <a:pPr algn="just"/>
            <a:endParaRPr lang="en-IN" sz="2000" dirty="0">
              <a:latin typeface="Sitka Banner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CONTACT US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2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100" smtClean="0"/>
              <a:pPr/>
              <a:t>18</a:t>
            </a:fld>
            <a:endParaRPr lang="en-IN" sz="1100" dirty="0"/>
          </a:p>
        </p:txBody>
      </p:sp>
      <p:pic>
        <p:nvPicPr>
          <p:cNvPr id="8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42910" y="2000240"/>
            <a:ext cx="6215106" cy="309315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88900" dist="50800" dir="18900000" algn="bl" rotWithShape="0">
              <a:prstClr val="black">
                <a:alpha val="39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IN" sz="2000" b="1" dirty="0">
                <a:latin typeface="Sitka Banner" pitchFamily="2" charset="0"/>
              </a:rPr>
              <a:t>Address :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G-14 and 15,</a:t>
            </a:r>
            <a:r>
              <a:rPr lang="en-IN" sz="2000" b="1" dirty="0">
                <a:latin typeface="Sitka Banner" pitchFamily="2" charset="0"/>
              </a:rPr>
              <a:t> SITE-C, SURAJPUR INDUUSTRIAL AREA,  Gautam Buddha Nagar, Greater Noida, Uttar Pradesh-201306, India.</a:t>
            </a:r>
          </a:p>
          <a:p>
            <a:pPr>
              <a:lnSpc>
                <a:spcPts val="2600"/>
              </a:lnSpc>
            </a:pPr>
            <a:endParaRPr lang="en-IN" sz="2000" b="1" dirty="0">
              <a:latin typeface="Sitka Banner" pitchFamily="2" charset="0"/>
            </a:endParaRPr>
          </a:p>
          <a:p>
            <a:pPr>
              <a:lnSpc>
                <a:spcPts val="2600"/>
              </a:lnSpc>
            </a:pPr>
            <a:r>
              <a:rPr lang="en-IN" sz="2000" b="1" dirty="0">
                <a:latin typeface="Sitka Banner" pitchFamily="2" charset="0"/>
              </a:rPr>
              <a:t>Regd. Off : </a:t>
            </a:r>
            <a:r>
              <a:rPr lang="en-IN" sz="1900" b="1" dirty="0"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en-IN" sz="2000" b="1" dirty="0">
                <a:latin typeface="Sitka Banner" pitchFamily="2" charset="0"/>
              </a:rPr>
              <a:t>, MIG Flat, Suraj Apartment, New Delhi-</a:t>
            </a:r>
            <a:r>
              <a:rPr lang="en-IN" sz="1900" b="1" dirty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IN" sz="1900" b="1" dirty="0">
                <a:latin typeface="Sitka Banner" pitchFamily="2" charset="0"/>
              </a:rPr>
              <a:t>.</a:t>
            </a:r>
          </a:p>
          <a:p>
            <a:pPr>
              <a:lnSpc>
                <a:spcPts val="2600"/>
              </a:lnSpc>
            </a:pPr>
            <a:endParaRPr lang="en-IN" sz="2000" b="1" dirty="0">
              <a:latin typeface="Sitka Banner" pitchFamily="2" charset="0"/>
            </a:endParaRPr>
          </a:p>
          <a:p>
            <a:pPr>
              <a:lnSpc>
                <a:spcPts val="2600"/>
              </a:lnSpc>
            </a:pPr>
            <a:r>
              <a:rPr lang="en-IN" sz="2000" b="1" dirty="0">
                <a:latin typeface="Sitka Banner" pitchFamily="2" charset="0"/>
              </a:rPr>
              <a:t>Phone :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0120-2978976, 9717188610, 9810135928, 9821257027.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00"/>
              </a:lnSpc>
            </a:pPr>
            <a:endParaRPr lang="en-IN" sz="2000" b="1" dirty="0">
              <a:latin typeface="Sitka Banner" pitchFamily="2" charset="0"/>
            </a:endParaRPr>
          </a:p>
          <a:p>
            <a:pPr>
              <a:lnSpc>
                <a:spcPts val="2600"/>
              </a:lnSpc>
            </a:pPr>
            <a:r>
              <a:rPr lang="en-IN" sz="2000" b="1" dirty="0">
                <a:latin typeface="Sitka Banner" pitchFamily="2" charset="0"/>
              </a:rPr>
              <a:t>E-Mail : sirohichemtech@gmail.com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ts val="2800"/>
              </a:lnSpc>
              <a:buNone/>
            </a:pPr>
            <a:endParaRPr lang="en-IN" sz="2000" b="1" dirty="0">
              <a:latin typeface="Sitka Banner" pitchFamily="2" charset="0"/>
            </a:endParaRPr>
          </a:p>
          <a:p>
            <a:pPr algn="just">
              <a:lnSpc>
                <a:spcPts val="2800"/>
              </a:lnSpc>
              <a:buNone/>
            </a:pPr>
            <a:endParaRPr lang="en-IN" sz="2000" b="1" dirty="0">
              <a:latin typeface="Sitka Banner" pitchFamily="2" charset="0"/>
            </a:endParaRPr>
          </a:p>
          <a:p>
            <a:pPr algn="just">
              <a:lnSpc>
                <a:spcPts val="2800"/>
              </a:lnSpc>
            </a:pPr>
            <a:endParaRPr lang="en-IN" sz="2000" b="1" dirty="0">
              <a:latin typeface="Sitka Banner" pitchFamily="2" charset="0"/>
            </a:endParaRPr>
          </a:p>
          <a:p>
            <a:pPr algn="just">
              <a:lnSpc>
                <a:spcPts val="2800"/>
              </a:lnSpc>
            </a:pPr>
            <a:endParaRPr lang="en-IN" sz="2000" dirty="0">
              <a:solidFill>
                <a:srgbClr val="FF0000"/>
              </a:solidFill>
              <a:latin typeface="Sitka Banner" pitchFamily="2" charset="0"/>
            </a:endParaRPr>
          </a:p>
          <a:p>
            <a:pPr algn="just"/>
            <a:endParaRPr lang="en-IN" sz="2000" dirty="0">
              <a:latin typeface="Sitka Banner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207167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IN" sz="3600" dirty="0">
                <a:latin typeface="Sitka Heading" pitchFamily="2" charset="0"/>
              </a:rPr>
              <a:t>LOOKING FORWARD TO SERVE YOU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3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100" smtClean="0"/>
              <a:pPr/>
              <a:t>19</a:t>
            </a:fld>
            <a:endParaRPr lang="en-IN" sz="1100" dirty="0"/>
          </a:p>
        </p:txBody>
      </p:sp>
      <p:sp>
        <p:nvSpPr>
          <p:cNvPr id="9" name="Rectangle 8"/>
          <p:cNvSpPr/>
          <p:nvPr/>
        </p:nvSpPr>
        <p:spPr>
          <a:xfrm>
            <a:off x="1500166" y="3929066"/>
            <a:ext cx="635798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IN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THANK  YOU</a:t>
            </a:r>
          </a:p>
        </p:txBody>
      </p:sp>
      <p:pic>
        <p:nvPicPr>
          <p:cNvPr id="1026" name="Picture 2" descr="C:\Users\Shubham Pandey\Downloads\Dura_Coat_Logo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968999"/>
            <a:ext cx="2736823" cy="8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CONTENTS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3714744" y="1357297"/>
          <a:ext cx="5000660" cy="450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207"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Sitka Heading" pitchFamily="2" charset="0"/>
                        </a:rPr>
                        <a:t>TITLE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>
                          <a:latin typeface="Sitka Heading" pitchFamily="2" charset="0"/>
                        </a:rPr>
                        <a:t>SLIDE NUMBER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39">
                <a:tc>
                  <a:txBody>
                    <a:bodyPr/>
                    <a:lstStyle/>
                    <a:p>
                      <a:r>
                        <a:rPr lang="en-IN" sz="1600" b="1" dirty="0">
                          <a:latin typeface="Sitka Subheading" pitchFamily="2" charset="0"/>
                        </a:rPr>
                        <a:t>About</a:t>
                      </a:r>
                      <a:r>
                        <a:rPr lang="en-IN" sz="1600" b="1" baseline="0" dirty="0">
                          <a:latin typeface="Sitka Subheading" pitchFamily="2" charset="0"/>
                        </a:rPr>
                        <a:t> Us</a:t>
                      </a:r>
                      <a:endParaRPr lang="en-IN" sz="1600" b="1" dirty="0">
                        <a:latin typeface="Sitka Subheading" pitchFamily="2" charset="0"/>
                      </a:endParaRPr>
                    </a:p>
                  </a:txBody>
                  <a:tcPr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Sitka Subheading" pitchFamily="2" charset="0"/>
                        </a:rPr>
                        <a:t>3</a:t>
                      </a:r>
                    </a:p>
                  </a:txBody>
                  <a:tcPr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39">
                <a:tc>
                  <a:txBody>
                    <a:bodyPr/>
                    <a:lstStyle/>
                    <a:p>
                      <a:r>
                        <a:rPr lang="en-IN" sz="1600" b="1" dirty="0">
                          <a:latin typeface="Sitka Subheading" pitchFamily="2" charset="0"/>
                        </a:rPr>
                        <a:t>Certificates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Sitka Subheading" pitchFamily="2" charset="0"/>
                        </a:rPr>
                        <a:t>4-5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39">
                <a:tc>
                  <a:txBody>
                    <a:bodyPr/>
                    <a:lstStyle/>
                    <a:p>
                      <a:r>
                        <a:rPr lang="en-IN" sz="1600" b="1" dirty="0">
                          <a:latin typeface="Sitka Subheading" pitchFamily="2" charset="0"/>
                        </a:rPr>
                        <a:t>Infrastructure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Sitka Subheading" pitchFamily="2" charset="0"/>
                        </a:rPr>
                        <a:t>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139">
                <a:tc>
                  <a:txBody>
                    <a:bodyPr/>
                    <a:lstStyle/>
                    <a:p>
                      <a:r>
                        <a:rPr lang="en-IN" sz="1600" b="1" dirty="0">
                          <a:latin typeface="Sitka Subheading" pitchFamily="2" charset="0"/>
                        </a:rPr>
                        <a:t>R&amp;D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Sitka Subheading" pitchFamily="2" charset="0"/>
                        </a:rPr>
                        <a:t>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39">
                <a:tc>
                  <a:txBody>
                    <a:bodyPr/>
                    <a:lstStyle/>
                    <a:p>
                      <a:r>
                        <a:rPr lang="en-IN" sz="1600" b="1" dirty="0">
                          <a:latin typeface="Sitka Subheading" pitchFamily="2" charset="0"/>
                        </a:rPr>
                        <a:t>Why</a:t>
                      </a:r>
                      <a:r>
                        <a:rPr lang="en-IN" sz="1600" b="1" baseline="0" dirty="0">
                          <a:latin typeface="Sitka Subheading" pitchFamily="2" charset="0"/>
                        </a:rPr>
                        <a:t> Powder Coating?</a:t>
                      </a:r>
                      <a:endParaRPr lang="en-IN" sz="1600" b="1" dirty="0">
                        <a:latin typeface="Sitka Subheading" pitchFamily="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Sitka Subheading" pitchFamily="2" charset="0"/>
                        </a:rPr>
                        <a:t>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139">
                <a:tc>
                  <a:txBody>
                    <a:bodyPr/>
                    <a:lstStyle/>
                    <a:p>
                      <a:r>
                        <a:rPr lang="en-IN" sz="1600" b="1" dirty="0">
                          <a:latin typeface="Sitka Subheading" pitchFamily="2" charset="0"/>
                        </a:rPr>
                        <a:t>Sustainability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Sitka Subheading" pitchFamily="2" charset="0"/>
                        </a:rPr>
                        <a:t>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139">
                <a:tc>
                  <a:txBody>
                    <a:bodyPr/>
                    <a:lstStyle/>
                    <a:p>
                      <a:r>
                        <a:rPr lang="en-IN" sz="1600" b="1" dirty="0">
                          <a:latin typeface="Sitka Subheading" pitchFamily="2" charset="0"/>
                        </a:rPr>
                        <a:t>Products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Sitka Subheading" pitchFamily="2" charset="0"/>
                        </a:rPr>
                        <a:t>10-15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139">
                <a:tc>
                  <a:txBody>
                    <a:bodyPr/>
                    <a:lstStyle/>
                    <a:p>
                      <a:r>
                        <a:rPr lang="en-IN" sz="1600" b="1" dirty="0">
                          <a:latin typeface="Sitka Subheading" pitchFamily="2" charset="0"/>
                        </a:rPr>
                        <a:t>Factors behind</a:t>
                      </a:r>
                      <a:r>
                        <a:rPr lang="en-IN" sz="1600" b="1" baseline="0" dirty="0">
                          <a:latin typeface="Sitka Subheading" pitchFamily="2" charset="0"/>
                        </a:rPr>
                        <a:t> our success</a:t>
                      </a:r>
                      <a:endParaRPr lang="en-IN" sz="1600" b="1" dirty="0">
                        <a:latin typeface="Sitka Subheading" pitchFamily="2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Sitka Subheading" pitchFamily="2" charset="0"/>
                        </a:rPr>
                        <a:t>16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139">
                <a:tc>
                  <a:txBody>
                    <a:bodyPr/>
                    <a:lstStyle/>
                    <a:p>
                      <a:r>
                        <a:rPr lang="en-IN" sz="1600" b="1" dirty="0">
                          <a:latin typeface="Sitka Subheading" pitchFamily="2" charset="0"/>
                        </a:rPr>
                        <a:t>Our Customers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Sitka Subheading" pitchFamily="2" charset="0"/>
                        </a:rPr>
                        <a:t>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139">
                <a:tc>
                  <a:txBody>
                    <a:bodyPr/>
                    <a:lstStyle/>
                    <a:p>
                      <a:r>
                        <a:rPr lang="en-IN" sz="1600" b="1" dirty="0">
                          <a:latin typeface="Sitka Subheading" pitchFamily="2" charset="0"/>
                        </a:rPr>
                        <a:t>Contact 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latin typeface="Sitka Subheading" pitchFamily="2" charset="0"/>
                        </a:rPr>
                        <a:t>18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3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200" smtClean="0"/>
              <a:pPr/>
              <a:t>2</a:t>
            </a:fld>
            <a:endParaRPr lang="en-IN" sz="1200" dirty="0"/>
          </a:p>
        </p:txBody>
      </p:sp>
      <p:pic>
        <p:nvPicPr>
          <p:cNvPr id="7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pic>
        <p:nvPicPr>
          <p:cNvPr id="3074" name="Picture 2" descr="C:\Users\Shubham Pandey\Desktop\Dura_Coat\Orange,-red,-blue,-and-green-powder-coated-metal-car-spring-parts-with-fanned-out-color-chart-on-a-wooden-backgrou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290363" y="2219133"/>
            <a:ext cx="4500594" cy="277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214422"/>
            <a:ext cx="8043890" cy="4376563"/>
          </a:xfrm>
        </p:spPr>
        <p:txBody>
          <a:bodyPr>
            <a:normAutofit/>
          </a:bodyPr>
          <a:lstStyle/>
          <a:p>
            <a:pPr algn="just"/>
            <a:r>
              <a:rPr lang="en-IN" sz="1800" b="1" dirty="0">
                <a:latin typeface="Sitka Banner" pitchFamily="2" charset="0"/>
              </a:rPr>
              <a:t>Sirohi Chemtech Pvt. Ltd.</a:t>
            </a:r>
            <a:r>
              <a:rPr lang="en-IN" sz="1800" dirty="0">
                <a:latin typeface="Sitka Banner" pitchFamily="2" charset="0"/>
              </a:rPr>
              <a:t> started its operations in the year </a:t>
            </a:r>
            <a:r>
              <a:rPr lang="en-IN" sz="1800" b="1" dirty="0">
                <a:latin typeface="Sitka Banner" pitchFamily="2" charset="0"/>
              </a:rPr>
              <a:t>1997.</a:t>
            </a:r>
          </a:p>
          <a:p>
            <a:pPr algn="just"/>
            <a:r>
              <a:rPr lang="en-IN" sz="1800" b="1" dirty="0">
                <a:latin typeface="Sitka Banner" pitchFamily="2" charset="0"/>
              </a:rPr>
              <a:t>25 years </a:t>
            </a:r>
            <a:r>
              <a:rPr lang="en-IN" sz="1800" dirty="0">
                <a:latin typeface="Sitka Banner" pitchFamily="2" charset="0"/>
              </a:rPr>
              <a:t>into</a:t>
            </a:r>
            <a:r>
              <a:rPr lang="en-IN" sz="1800" b="1" dirty="0">
                <a:latin typeface="Sitka Banner" pitchFamily="2" charset="0"/>
              </a:rPr>
              <a:t> </a:t>
            </a:r>
            <a:r>
              <a:rPr lang="en-IN" sz="1800" dirty="0">
                <a:latin typeface="Sitka Banner" pitchFamily="2" charset="0"/>
              </a:rPr>
              <a:t>Manufacturing and supplying of </a:t>
            </a:r>
            <a:r>
              <a:rPr lang="en-IN" sz="1800" b="1" dirty="0">
                <a:latin typeface="Sitka Banner" pitchFamily="2" charset="0"/>
              </a:rPr>
              <a:t>Metal Surface Finishing Chemicals </a:t>
            </a:r>
            <a:r>
              <a:rPr lang="en-IN" sz="1800" dirty="0">
                <a:latin typeface="Sitka Banner" pitchFamily="2" charset="0"/>
              </a:rPr>
              <a:t>and</a:t>
            </a:r>
            <a:r>
              <a:rPr lang="en-IN" sz="1800" b="1" dirty="0">
                <a:latin typeface="Sitka Banner" pitchFamily="2" charset="0"/>
              </a:rPr>
              <a:t> Dura Coat Powder Coatings</a:t>
            </a:r>
            <a:r>
              <a:rPr lang="en-IN" sz="1800" dirty="0">
                <a:latin typeface="Sitka Banner" pitchFamily="2" charset="0"/>
              </a:rPr>
              <a:t> across the country.</a:t>
            </a:r>
          </a:p>
          <a:p>
            <a:pPr algn="just"/>
            <a:r>
              <a:rPr lang="en-IN" sz="1800" b="1" dirty="0">
                <a:latin typeface="Sitka Banner" pitchFamily="2" charset="0"/>
              </a:rPr>
              <a:t>ISO 9001:2008 </a:t>
            </a:r>
            <a:r>
              <a:rPr lang="en-IN" sz="1800" dirty="0">
                <a:latin typeface="Sitka Banner" pitchFamily="2" charset="0"/>
              </a:rPr>
              <a:t>certified.</a:t>
            </a:r>
          </a:p>
          <a:p>
            <a:pPr algn="just"/>
            <a:r>
              <a:rPr lang="en-IN" sz="1800" dirty="0">
                <a:latin typeface="Sitka Banner" pitchFamily="2" charset="0"/>
              </a:rPr>
              <a:t>Brand Name </a:t>
            </a:r>
            <a:r>
              <a:rPr lang="en-IN" sz="1800" b="1" dirty="0">
                <a:latin typeface="Sitka Banner" pitchFamily="2" charset="0"/>
              </a:rPr>
              <a:t>“DURA COAT”.</a:t>
            </a:r>
          </a:p>
          <a:p>
            <a:pPr algn="just"/>
            <a:r>
              <a:rPr lang="en-IN" sz="1800" dirty="0">
                <a:latin typeface="Sitka Banner" pitchFamily="2" charset="0"/>
              </a:rPr>
              <a:t>Located at </a:t>
            </a:r>
            <a:r>
              <a:rPr lang="en-IN" sz="1800" b="1" dirty="0">
                <a:latin typeface="Sitka Banner" pitchFamily="2" charset="0"/>
              </a:rPr>
              <a:t>Surajpur Industrial area </a:t>
            </a:r>
            <a:r>
              <a:rPr lang="en-IN" sz="1800" dirty="0">
                <a:latin typeface="Sitka Banner" pitchFamily="2" charset="0"/>
              </a:rPr>
              <a:t>in</a:t>
            </a:r>
            <a:r>
              <a:rPr lang="en-IN" sz="1800" b="1" dirty="0">
                <a:latin typeface="Sitka Banner" pitchFamily="2" charset="0"/>
              </a:rPr>
              <a:t> Greater Noida.</a:t>
            </a:r>
          </a:p>
          <a:p>
            <a:pPr algn="just"/>
            <a:endParaRPr lang="en-IN" sz="2000" b="1" dirty="0">
              <a:latin typeface="Sitka Banner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ABOUT US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2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200" smtClean="0"/>
              <a:pPr/>
              <a:t>3</a:t>
            </a:fld>
            <a:endParaRPr lang="en-IN" sz="1200" dirty="0"/>
          </a:p>
        </p:txBody>
      </p:sp>
      <p:pic>
        <p:nvPicPr>
          <p:cNvPr id="8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pic>
        <p:nvPicPr>
          <p:cNvPr id="9" name="Picture 8" descr="IMG_63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232675"/>
            <a:ext cx="7072362" cy="26966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CERTIFICATES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3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200" smtClean="0"/>
              <a:pPr/>
              <a:t>4</a:t>
            </a:fld>
            <a:endParaRPr lang="en-IN" sz="1200" dirty="0"/>
          </a:p>
        </p:txBody>
      </p:sp>
      <p:pic>
        <p:nvPicPr>
          <p:cNvPr id="9" name="Content Placeholder 8" descr="iso-1000x1000.jpg"/>
          <p:cNvPicPr>
            <a:picLocks noGrp="1" noChangeAspect="1"/>
          </p:cNvPicPr>
          <p:nvPr>
            <p:ph idx="1"/>
          </p:nvPr>
        </p:nvPicPr>
        <p:blipFill>
          <a:blip r:embed="rId4"/>
          <a:srcRect r="1923"/>
          <a:stretch>
            <a:fillRect/>
          </a:stretch>
        </p:blipFill>
        <p:spPr>
          <a:xfrm>
            <a:off x="5214942" y="1571612"/>
            <a:ext cx="3214710" cy="4243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/>
          <p:nvPr/>
        </p:nvGraphicFramePr>
        <p:xfrm>
          <a:off x="857224" y="1500174"/>
          <a:ext cx="385765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CERTIFICATES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3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200" smtClean="0"/>
              <a:pPr/>
              <a:t>5</a:t>
            </a:fld>
            <a:endParaRPr lang="en-IN" sz="1200" dirty="0"/>
          </a:p>
        </p:txBody>
      </p:sp>
      <p:pic>
        <p:nvPicPr>
          <p:cNvPr id="8" name="Content Placeholder 7" descr="Certificate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68312" y="2143116"/>
            <a:ext cx="4487330" cy="3043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/>
          <p:nvPr/>
        </p:nvGraphicFramePr>
        <p:xfrm>
          <a:off x="500034" y="1785926"/>
          <a:ext cx="335758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214422"/>
            <a:ext cx="8115328" cy="4649993"/>
          </a:xfrm>
        </p:spPr>
        <p:txBody>
          <a:bodyPr>
            <a:normAutofit/>
          </a:bodyPr>
          <a:lstStyle/>
          <a:p>
            <a:pPr algn="just"/>
            <a:r>
              <a:rPr lang="en-IN" sz="1800" b="1" dirty="0">
                <a:latin typeface="Sitka Banner" pitchFamily="2" charset="0"/>
              </a:rPr>
              <a:t>40,000 square feet </a:t>
            </a:r>
            <a:r>
              <a:rPr lang="en-IN" sz="1800" dirty="0">
                <a:latin typeface="Sitka Banner" pitchFamily="2" charset="0"/>
              </a:rPr>
              <a:t>of production facility.</a:t>
            </a:r>
          </a:p>
          <a:p>
            <a:pPr algn="just"/>
            <a:r>
              <a:rPr lang="en-IN" sz="1800" b="1" dirty="0">
                <a:latin typeface="Sitka Banner" pitchFamily="2" charset="0"/>
              </a:rPr>
              <a:t>24 Hours </a:t>
            </a:r>
            <a:r>
              <a:rPr lang="en-IN" sz="1800" dirty="0">
                <a:latin typeface="Sitka Banner" pitchFamily="2" charset="0"/>
              </a:rPr>
              <a:t>of operation and </a:t>
            </a:r>
            <a:r>
              <a:rPr lang="en-IN" sz="1800" b="1" dirty="0">
                <a:latin typeface="Sitka Banner" pitchFamily="2" charset="0"/>
              </a:rPr>
              <a:t>Power Backup</a:t>
            </a:r>
            <a:r>
              <a:rPr lang="en-IN" sz="1800" dirty="0">
                <a:latin typeface="Sitka Banner" pitchFamily="2" charset="0"/>
              </a:rPr>
              <a:t>. </a:t>
            </a:r>
          </a:p>
          <a:p>
            <a:r>
              <a:rPr lang="en-IN" sz="1800" b="1" dirty="0">
                <a:latin typeface="Sitka Banner" pitchFamily="2" charset="0"/>
              </a:rPr>
              <a:t>6 twin-screw co-rotating extruders </a:t>
            </a:r>
            <a:r>
              <a:rPr lang="en-IN" sz="1800" dirty="0">
                <a:latin typeface="Sitka Banner" pitchFamily="2" charset="0"/>
              </a:rPr>
              <a:t>with cooling belts.</a:t>
            </a:r>
          </a:p>
          <a:p>
            <a:r>
              <a:rPr lang="en-IN" sz="1800" b="1" dirty="0">
                <a:latin typeface="Sitka Banner" pitchFamily="2" charset="0"/>
              </a:rPr>
              <a:t>72,000 tonnes </a:t>
            </a:r>
            <a:r>
              <a:rPr lang="en-IN" sz="1800" dirty="0">
                <a:latin typeface="Sitka Banner" pitchFamily="2" charset="0"/>
              </a:rPr>
              <a:t>of annual capacity.</a:t>
            </a:r>
          </a:p>
          <a:p>
            <a:r>
              <a:rPr lang="en-IN" sz="1800" b="1" dirty="0">
                <a:latin typeface="Sitka Banner" pitchFamily="2" charset="0"/>
              </a:rPr>
              <a:t>1500+ shades </a:t>
            </a:r>
            <a:r>
              <a:rPr lang="en-IN" sz="1800" dirty="0">
                <a:latin typeface="Sitka Banner" pitchFamily="2" charset="0"/>
              </a:rPr>
              <a:t>development.</a:t>
            </a:r>
          </a:p>
          <a:p>
            <a:r>
              <a:rPr lang="en-IN" sz="1800" b="1" dirty="0">
                <a:latin typeface="Sitka Banner" pitchFamily="2" charset="0"/>
              </a:rPr>
              <a:t>70% market coverage </a:t>
            </a:r>
            <a:r>
              <a:rPr lang="en-IN" sz="1800" dirty="0">
                <a:latin typeface="Sitka Banner" pitchFamily="2" charset="0"/>
              </a:rPr>
              <a:t>in Architectural Grade Powder in Delhi-NCR.</a:t>
            </a:r>
          </a:p>
          <a:p>
            <a:pPr algn="just">
              <a:buNone/>
            </a:pPr>
            <a:endParaRPr lang="en-IN" sz="2000" b="1" dirty="0">
              <a:solidFill>
                <a:srgbClr val="FF0000"/>
              </a:solidFill>
              <a:latin typeface="Sitka Banner" pitchFamily="2" charset="0"/>
            </a:endParaRPr>
          </a:p>
          <a:p>
            <a:pPr algn="just"/>
            <a:endParaRPr lang="en-IN" sz="2000" dirty="0">
              <a:latin typeface="Sitka Banner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INFRASTRUCTURE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2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200" smtClean="0"/>
              <a:pPr/>
              <a:t>6</a:t>
            </a:fld>
            <a:endParaRPr lang="en-IN" sz="1200" dirty="0"/>
          </a:p>
        </p:txBody>
      </p:sp>
      <p:pic>
        <p:nvPicPr>
          <p:cNvPr id="8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5976399"/>
            <a:ext cx="2714644" cy="881625"/>
          </a:xfrm>
          <a:prstGeom prst="rect">
            <a:avLst/>
          </a:prstGeom>
          <a:noFill/>
        </p:spPr>
      </p:pic>
      <p:pic>
        <p:nvPicPr>
          <p:cNvPr id="11" name="Picture 10" descr="IMG_6295.jpg"/>
          <p:cNvPicPr>
            <a:picLocks noChangeAspect="1"/>
          </p:cNvPicPr>
          <p:nvPr/>
        </p:nvPicPr>
        <p:blipFill>
          <a:blip r:embed="rId4" cstate="print"/>
          <a:srcRect l="10526" t="14036"/>
          <a:stretch>
            <a:fillRect/>
          </a:stretch>
        </p:blipFill>
        <p:spPr>
          <a:xfrm>
            <a:off x="928662" y="3357562"/>
            <a:ext cx="3587936" cy="2585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IMG_20220302_135038-01.jpeg"/>
          <p:cNvPicPr>
            <a:picLocks noChangeAspect="1"/>
          </p:cNvPicPr>
          <p:nvPr/>
        </p:nvPicPr>
        <p:blipFill>
          <a:blip r:embed="rId5" cstate="print"/>
          <a:srcRect t="2722" r="2041"/>
          <a:stretch>
            <a:fillRect/>
          </a:stretch>
        </p:blipFill>
        <p:spPr>
          <a:xfrm>
            <a:off x="5072066" y="3357562"/>
            <a:ext cx="3500462" cy="2606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500174"/>
            <a:ext cx="3971924" cy="4786346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Atlas Xenon-Arc Weatherometer.</a:t>
            </a:r>
          </a:p>
          <a:p>
            <a:pPr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(DFT) Measurement Equipment.</a:t>
            </a:r>
          </a:p>
          <a:p>
            <a:pPr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Hunter Lab Colour Matching Instrument.</a:t>
            </a:r>
          </a:p>
          <a:p>
            <a:pPr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Scratch &amp; Chemical Resistance Equipment.</a:t>
            </a:r>
          </a:p>
          <a:p>
            <a:pPr>
              <a:lnSpc>
                <a:spcPts val="2800"/>
              </a:lnSpc>
            </a:pPr>
            <a:r>
              <a:rPr lang="en-IN" sz="2000" b="1" dirty="0">
                <a:latin typeface="Sitka Banner" pitchFamily="2" charset="0"/>
              </a:rPr>
              <a:t>Gloss Measurement Instrument.</a:t>
            </a:r>
            <a:endParaRPr lang="en-IN" sz="2000" b="1" dirty="0">
              <a:solidFill>
                <a:srgbClr val="FF0000"/>
              </a:solidFill>
              <a:latin typeface="Sitka Banner" pitchFamily="2" charset="0"/>
            </a:endParaRPr>
          </a:p>
          <a:p>
            <a:r>
              <a:rPr lang="en-IN" sz="2000" b="1" dirty="0">
                <a:latin typeface="Sitka Banner" pitchFamily="2" charset="0"/>
              </a:rPr>
              <a:t>Air Jet Sieve Particle Size Analyser.</a:t>
            </a:r>
          </a:p>
          <a:p>
            <a:r>
              <a:rPr lang="en-IN" sz="2000" b="1" dirty="0">
                <a:latin typeface="Sitka Banner" pitchFamily="2" charset="0"/>
              </a:rPr>
              <a:t>Salt Spray Equipment</a:t>
            </a:r>
            <a:endParaRPr lang="en-IN" sz="2000" b="1" dirty="0">
              <a:solidFill>
                <a:srgbClr val="FF0000"/>
              </a:solidFill>
              <a:latin typeface="Sitka Banner" pitchFamily="2" charset="0"/>
            </a:endParaRPr>
          </a:p>
          <a:p>
            <a:endParaRPr lang="en-IN" sz="2000" dirty="0">
              <a:latin typeface="Sitka Banner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R&amp;D LABRATORY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2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200" smtClean="0"/>
              <a:pPr/>
              <a:t>7</a:t>
            </a:fld>
            <a:endParaRPr lang="en-IN" sz="1200" dirty="0"/>
          </a:p>
        </p:txBody>
      </p:sp>
      <p:pic>
        <p:nvPicPr>
          <p:cNvPr id="8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pic>
        <p:nvPicPr>
          <p:cNvPr id="10" name="Picture 9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0438"/>
            <a:ext cx="4214842" cy="237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ir-jet-sieve-system-removebg-pre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1285860"/>
            <a:ext cx="2714644" cy="2037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4686304" cy="50006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2800"/>
              </a:lnSpc>
            </a:pPr>
            <a:r>
              <a:rPr lang="en-IN" sz="2900" b="1" dirty="0">
                <a:latin typeface="Sitka Banner" pitchFamily="2" charset="0"/>
              </a:rPr>
              <a:t>Safe, Clean and Economical.</a:t>
            </a:r>
          </a:p>
          <a:p>
            <a:pPr>
              <a:lnSpc>
                <a:spcPts val="2800"/>
              </a:lnSpc>
            </a:pPr>
            <a:r>
              <a:rPr lang="en-IN" sz="2900" b="1" dirty="0">
                <a:latin typeface="Sitka Banner" pitchFamily="2" charset="0"/>
              </a:rPr>
              <a:t>Solvent-Free.</a:t>
            </a:r>
          </a:p>
          <a:p>
            <a:pPr>
              <a:lnSpc>
                <a:spcPts val="2800"/>
              </a:lnSpc>
            </a:pPr>
            <a:r>
              <a:rPr lang="en-IN" sz="2900" b="1" dirty="0">
                <a:latin typeface="Sitka Banner" pitchFamily="2" charset="0"/>
              </a:rPr>
              <a:t>No Volatile Organic Compounds (VOC).</a:t>
            </a:r>
          </a:p>
          <a:p>
            <a:pPr>
              <a:lnSpc>
                <a:spcPts val="2800"/>
              </a:lnSpc>
            </a:pPr>
            <a:r>
              <a:rPr lang="en-IN" sz="2900" b="1" dirty="0">
                <a:latin typeface="Sitka Banner" pitchFamily="2" charset="0"/>
              </a:rPr>
              <a:t>Free of any toxic metals such as Lead and Chromium.</a:t>
            </a:r>
          </a:p>
          <a:p>
            <a:pPr>
              <a:lnSpc>
                <a:spcPts val="2800"/>
              </a:lnSpc>
            </a:pPr>
            <a:r>
              <a:rPr lang="en-IN" sz="2900" b="1" dirty="0">
                <a:latin typeface="Sitka Banner" pitchFamily="2" charset="0"/>
              </a:rPr>
              <a:t>No hazardous material used during cleanup.</a:t>
            </a:r>
          </a:p>
          <a:p>
            <a:pPr>
              <a:lnSpc>
                <a:spcPts val="2800"/>
              </a:lnSpc>
            </a:pPr>
            <a:r>
              <a:rPr lang="en-IN" sz="2900" b="1" dirty="0">
                <a:latin typeface="Sitka Banner" pitchFamily="2" charset="0"/>
              </a:rPr>
              <a:t>Reduced risk of fire.</a:t>
            </a:r>
          </a:p>
          <a:p>
            <a:pPr>
              <a:lnSpc>
                <a:spcPts val="2800"/>
              </a:lnSpc>
            </a:pPr>
            <a:r>
              <a:rPr lang="en-IN" sz="2900" b="1" dirty="0">
                <a:latin typeface="Sitka Banner" pitchFamily="2" charset="0"/>
              </a:rPr>
              <a:t>Achieves a high film thickness easily, up to 150 micron in one coat.</a:t>
            </a:r>
          </a:p>
          <a:p>
            <a:pPr>
              <a:lnSpc>
                <a:spcPts val="2800"/>
              </a:lnSpc>
            </a:pPr>
            <a:r>
              <a:rPr lang="en-IN" sz="2900" b="1" dirty="0">
                <a:latin typeface="Sitka Banner" pitchFamily="2" charset="0"/>
              </a:rPr>
              <a:t>Highly Durable.</a:t>
            </a:r>
          </a:p>
          <a:p>
            <a:pPr>
              <a:lnSpc>
                <a:spcPts val="2800"/>
              </a:lnSpc>
            </a:pPr>
            <a:r>
              <a:rPr lang="en-IN" sz="2900" b="1" dirty="0">
                <a:latin typeface="Sitka Banner" pitchFamily="2" charset="0"/>
              </a:rPr>
              <a:t>Improved productivity.</a:t>
            </a:r>
          </a:p>
          <a:p>
            <a:pPr algn="just"/>
            <a:endParaRPr lang="en-IN" sz="2000" b="1" dirty="0">
              <a:solidFill>
                <a:srgbClr val="FF0000"/>
              </a:solidFill>
              <a:latin typeface="Sitka Banner" pitchFamily="2" charset="0"/>
            </a:endParaRPr>
          </a:p>
          <a:p>
            <a:pPr algn="just"/>
            <a:endParaRPr lang="en-IN" sz="2000" dirty="0">
              <a:latin typeface="Sitka Banner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WHY POWDER COATING?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2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200" smtClean="0"/>
              <a:pPr/>
              <a:t>8</a:t>
            </a:fld>
            <a:endParaRPr lang="en-IN" sz="1200" dirty="0"/>
          </a:p>
        </p:txBody>
      </p:sp>
      <p:pic>
        <p:nvPicPr>
          <p:cNvPr id="10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pic>
        <p:nvPicPr>
          <p:cNvPr id="9" name="Picture 8" descr="colouroptionsandfinishes.jpg"/>
          <p:cNvPicPr>
            <a:picLocks noChangeAspect="1"/>
          </p:cNvPicPr>
          <p:nvPr/>
        </p:nvPicPr>
        <p:blipFill>
          <a:blip r:embed="rId4">
            <a:lum contrast="20000"/>
          </a:blip>
          <a:srcRect l="3565" r="7308"/>
          <a:stretch>
            <a:fillRect/>
          </a:stretch>
        </p:blipFill>
        <p:spPr>
          <a:xfrm>
            <a:off x="5143504" y="2357430"/>
            <a:ext cx="3667406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043362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2800"/>
              </a:lnSpc>
            </a:pPr>
            <a:r>
              <a:rPr lang="en-IN" sz="2400" b="1" dirty="0">
                <a:latin typeface="Sitka Banner" pitchFamily="2" charset="0"/>
              </a:rPr>
              <a:t>Low Carbon Footprint.</a:t>
            </a:r>
          </a:p>
          <a:p>
            <a:pPr>
              <a:lnSpc>
                <a:spcPts val="2800"/>
              </a:lnSpc>
            </a:pPr>
            <a:r>
              <a:rPr lang="en-IN" sz="2400" b="1" dirty="0">
                <a:latin typeface="Sitka Banner" pitchFamily="2" charset="0"/>
              </a:rPr>
              <a:t>Helps in reducing Air Pollution.</a:t>
            </a:r>
          </a:p>
          <a:p>
            <a:pPr>
              <a:lnSpc>
                <a:spcPts val="2800"/>
              </a:lnSpc>
            </a:pPr>
            <a:r>
              <a:rPr lang="en-IN" sz="2400" b="1" dirty="0">
                <a:latin typeface="Sitka Banner" pitchFamily="2" charset="0"/>
              </a:rPr>
              <a:t>Reduces Health Hazards to operators.</a:t>
            </a:r>
          </a:p>
          <a:p>
            <a:pPr>
              <a:lnSpc>
                <a:spcPts val="2800"/>
              </a:lnSpc>
            </a:pPr>
            <a:r>
              <a:rPr lang="en-IN" sz="2400" b="1" dirty="0">
                <a:latin typeface="Sitka Banner" pitchFamily="2" charset="0"/>
              </a:rPr>
              <a:t>Reduces processing time.</a:t>
            </a:r>
          </a:p>
          <a:p>
            <a:pPr>
              <a:lnSpc>
                <a:spcPts val="2800"/>
              </a:lnSpc>
            </a:pPr>
            <a:r>
              <a:rPr lang="en-IN" sz="2400" b="1" dirty="0">
                <a:latin typeface="Sitka Banner" pitchFamily="2" charset="0"/>
              </a:rPr>
              <a:t>Reduces energy required as compared to aqueous based paints.</a:t>
            </a:r>
          </a:p>
          <a:p>
            <a:pPr>
              <a:lnSpc>
                <a:spcPts val="2800"/>
              </a:lnSpc>
            </a:pPr>
            <a:r>
              <a:rPr lang="en-IN" sz="2400" b="1" dirty="0">
                <a:latin typeface="Sitka Banner" pitchFamily="2" charset="0"/>
              </a:rPr>
              <a:t>Flexible in use as can be used in certain no- metallic surfaces.</a:t>
            </a:r>
          </a:p>
          <a:p>
            <a:pPr algn="just">
              <a:lnSpc>
                <a:spcPts val="2800"/>
              </a:lnSpc>
            </a:pPr>
            <a:endParaRPr lang="en-IN" sz="2000" b="1" dirty="0">
              <a:latin typeface="Sitka Banner" pitchFamily="2" charset="0"/>
            </a:endParaRPr>
          </a:p>
          <a:p>
            <a:pPr algn="just"/>
            <a:endParaRPr lang="en-IN" sz="2000" dirty="0">
              <a:latin typeface="Sitka Banner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Sitka Heading" pitchFamily="2" charset="0"/>
              </a:rPr>
              <a:t>SUSTAINABILITY</a:t>
            </a:r>
          </a:p>
        </p:txBody>
      </p:sp>
      <p:pic>
        <p:nvPicPr>
          <p:cNvPr id="4" name="Picture 2" descr="C:\Users\Shubham Pandey\Downloads\SCPL_logo-removebg-preview.png"/>
          <p:cNvPicPr>
            <a:picLocks noChangeAspect="1" noChangeArrowheads="1"/>
          </p:cNvPicPr>
          <p:nvPr/>
        </p:nvPicPr>
        <p:blipFill>
          <a:blip r:embed="rId2" cstate="print"/>
          <a:srcRect l="9091" r="13636"/>
          <a:stretch>
            <a:fillRect/>
          </a:stretch>
        </p:blipFill>
        <p:spPr bwMode="auto">
          <a:xfrm>
            <a:off x="7572396" y="214290"/>
            <a:ext cx="1143008" cy="9021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500034" y="1142984"/>
            <a:ext cx="814393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577E-E8F9-43EA-8DC8-3F05FAA05A7E}" type="slidenum">
              <a:rPr lang="en-IN" sz="1200" smtClean="0"/>
              <a:pPr/>
              <a:t>9</a:t>
            </a:fld>
            <a:endParaRPr lang="en-IN" sz="1200" dirty="0"/>
          </a:p>
        </p:txBody>
      </p:sp>
      <p:pic>
        <p:nvPicPr>
          <p:cNvPr id="2051" name="Picture 3" descr="C:\Users\Shubham Pandey\Desktop\Dura_Coat\Dura Coat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5976374"/>
            <a:ext cx="2714644" cy="881625"/>
          </a:xfrm>
          <a:prstGeom prst="rect">
            <a:avLst/>
          </a:prstGeom>
          <a:noFill/>
        </p:spPr>
      </p:pic>
      <p:pic>
        <p:nvPicPr>
          <p:cNvPr id="1026" name="Picture 2" descr="C:\Users\Shubham Pandey\Downloads\environmental_sustainability_2-removebg-previ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9188" y="2000239"/>
            <a:ext cx="5144812" cy="264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122A46"/>
      </a:dk2>
      <a:lt2>
        <a:srgbClr val="EEECE1"/>
      </a:lt2>
      <a:accent1>
        <a:srgbClr val="214C8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866</TotalTime>
  <Words>752</Words>
  <Application>Microsoft Office PowerPoint</Application>
  <PresentationFormat>On-screen Show (4:3)</PresentationFormat>
  <Paragraphs>177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PowerPoint Presentation</vt:lpstr>
      <vt:lpstr>CONTENTS</vt:lpstr>
      <vt:lpstr>ABOUT US</vt:lpstr>
      <vt:lpstr>CERTIFICATES</vt:lpstr>
      <vt:lpstr>CERTIFICATES</vt:lpstr>
      <vt:lpstr>INFRASTRUCTURE</vt:lpstr>
      <vt:lpstr>R&amp;D LABRATORY</vt:lpstr>
      <vt:lpstr>WHY POWDER COATING?</vt:lpstr>
      <vt:lpstr>SUSTAINABILITY</vt:lpstr>
      <vt:lpstr>PRODUCTS </vt:lpstr>
      <vt:lpstr>PRODUCTS</vt:lpstr>
      <vt:lpstr>PRODUCTS</vt:lpstr>
      <vt:lpstr>PRODUCTS</vt:lpstr>
      <vt:lpstr>PRODUCTS</vt:lpstr>
      <vt:lpstr>PRODUCTS</vt:lpstr>
      <vt:lpstr>FACTORS BEHIND OUR SUCCESS</vt:lpstr>
      <vt:lpstr>OUR CUSTOMERS</vt:lpstr>
      <vt:lpstr>CONTACT US</vt:lpstr>
      <vt:lpstr>LOOKING FORWARD TO SERVE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SIROHI CHEMTECH PVT. LTD</dc:title>
  <dc:creator>Shubham Pandey</dc:creator>
  <cp:lastModifiedBy>Unknown User</cp:lastModifiedBy>
  <cp:revision>108</cp:revision>
  <dcterms:created xsi:type="dcterms:W3CDTF">2022-02-28T11:55:49Z</dcterms:created>
  <dcterms:modified xsi:type="dcterms:W3CDTF">2022-04-18T10:10:57Z</dcterms:modified>
</cp:coreProperties>
</file>